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323" r:id="rId3"/>
    <p:sldId id="325" r:id="rId4"/>
    <p:sldId id="312" r:id="rId5"/>
    <p:sldId id="318" r:id="rId6"/>
    <p:sldId id="309" r:id="rId7"/>
    <p:sldId id="305" r:id="rId8"/>
    <p:sldId id="310" r:id="rId9"/>
    <p:sldId id="322" r:id="rId10"/>
    <p:sldId id="304" r:id="rId11"/>
    <p:sldId id="258" r:id="rId12"/>
    <p:sldId id="313" r:id="rId13"/>
    <p:sldId id="314" r:id="rId14"/>
    <p:sldId id="321" r:id="rId15"/>
    <p:sldId id="30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36E1FBB-0A5C-2747-B205-5004F4C9FDC3}">
          <p14:sldIdLst>
            <p14:sldId id="256"/>
            <p14:sldId id="323"/>
            <p14:sldId id="325"/>
            <p14:sldId id="312"/>
            <p14:sldId id="318"/>
            <p14:sldId id="309"/>
            <p14:sldId id="305"/>
            <p14:sldId id="310"/>
            <p14:sldId id="322"/>
            <p14:sldId id="304"/>
          </p14:sldIdLst>
        </p14:section>
        <p14:section name="Extra slides" id="{4FB09B93-0433-3E4C-9F25-5D44B8C19BE2}">
          <p14:sldIdLst>
            <p14:sldId id="258"/>
            <p14:sldId id="313"/>
            <p14:sldId id="314"/>
            <p14:sldId id="321"/>
            <p14:sldId id="308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evin Boo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FD22"/>
    <a:srgbClr val="B2B2B2"/>
    <a:srgbClr val="1DA600"/>
    <a:srgbClr val="6A76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82" autoAdjust="0"/>
    <p:restoredTop sz="77426" autoAdjust="0"/>
  </p:normalViewPr>
  <p:slideViewPr>
    <p:cSldViewPr snapToGrid="0" snapToObjects="1">
      <p:cViewPr varScale="1">
        <p:scale>
          <a:sx n="131" d="100"/>
          <a:sy n="131" d="100"/>
        </p:scale>
        <p:origin x="-24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15" d="100"/>
        <a:sy n="215" d="100"/>
      </p:scale>
      <p:origin x="0" y="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6-14T15:16:46.037" idx="1">
    <p:pos x="10" y="10"/>
    <p:text>This slide needs more elaboration/improvement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5DCBB-C6DA-AF45-9E5B-B0FE877A841C}" type="datetimeFigureOut">
              <a:rPr lang="en-US" smtClean="0"/>
              <a:t>6/16/14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8853A-4C1A-4C4B-9687-CCA04A42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706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98AF2-DA38-854C-9864-2B3EDAECA1CE}" type="datetimeFigureOut">
              <a:rPr lang="en-US" smtClean="0"/>
              <a:t>6/16/14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579E2-118F-7845-9E8D-A13630443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8960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I’m going to talk about our</a:t>
            </a:r>
            <a:r>
              <a:rPr lang="en-US" baseline="0" dirty="0" smtClean="0"/>
              <a:t> vision for a Virtual Computer, that allows applications to run and use I/O from from multiple distributed devices. </a:t>
            </a:r>
          </a:p>
          <a:p>
            <a:r>
              <a:rPr lang="en-US" baseline="0" dirty="0" smtClean="0"/>
              <a:t>We’re working to implement support for this at the OS level.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579E2-118F-7845-9E8D-A1363044331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1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Are mobile apps as mobile as the</a:t>
            </a:r>
            <a:r>
              <a:rPr lang="en-US" baseline="0" dirty="0" smtClean="0"/>
              <a:t> devices they run on? No. They’re inflexible! They e</a:t>
            </a:r>
            <a:r>
              <a:rPr lang="en-US" dirty="0" smtClean="0"/>
              <a:t>xpect a stable view of local resources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579E2-118F-7845-9E8D-A136304433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71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are some of our observations that show now is the right time to tackle this problem.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time is now to realize this vision, but what</a:t>
            </a:r>
            <a:r>
              <a:rPr lang="en-US" baseline="0" dirty="0" smtClean="0"/>
              <a:t> do we have now that earlier attempts </a:t>
            </a:r>
            <a:r>
              <a:rPr lang="en-US" baseline="0" dirty="0" err="1" smtClean="0"/>
              <a:t>didn</a:t>
            </a:r>
            <a:r>
              <a:rPr lang="fr-FR" baseline="0" dirty="0" smtClean="0"/>
              <a:t>’</a:t>
            </a:r>
            <a:r>
              <a:rPr lang="en-US" baseline="0" dirty="0" smtClean="0"/>
              <a:t>t?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Apples WWDC – </a:t>
            </a:r>
            <a:r>
              <a:rPr lang="en-US" dirty="0" err="1" smtClean="0"/>
              <a:t>homekit</a:t>
            </a:r>
            <a:r>
              <a:rPr lang="en-US" dirty="0" smtClean="0"/>
              <a:t>  </a:t>
            </a:r>
          </a:p>
          <a:p>
            <a:r>
              <a:rPr lang="en-US" dirty="0" smtClean="0"/>
              <a:t>Google I/O  expected to</a:t>
            </a:r>
            <a:r>
              <a:rPr lang="en-US" baseline="0" dirty="0" smtClean="0"/>
              <a:t> focus on </a:t>
            </a:r>
            <a:r>
              <a:rPr lang="en-US" baseline="0" dirty="0" err="1" smtClean="0"/>
              <a:t>wearables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579E2-118F-7845-9E8D-A136304433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31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step is I/O Sharing, where</a:t>
            </a:r>
            <a:r>
              <a:rPr lang="en-US" baseline="0" dirty="0" smtClean="0"/>
              <a:t> we bring I/O to the application.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579E2-118F-7845-9E8D-A136304433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55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Application developers are not aware of the distributed nature of various resources, such as on what physical machine</a:t>
            </a:r>
            <a:r>
              <a:rPr lang="en-US" baseline="0" dirty="0" smtClean="0"/>
              <a:t> each I/O device exists.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Adjustable latency:  for short-running operations that access a remote I/O device just once briefly, the initial delay of migrating an application to be </a:t>
            </a:r>
            <a:r>
              <a:rPr lang="en-US" baseline="0" dirty="0" err="1" smtClean="0"/>
              <a:t>colocated</a:t>
            </a:r>
            <a:r>
              <a:rPr lang="en-US" baseline="0" dirty="0" smtClean="0"/>
              <a:t> with the I/O will most likely outweigh the benefits. But for longer-running operations that are interactive or require continually low latency (streaming data), the initial delay might be worth the sacrifice. 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Easy device management: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user only needs to manage a single set of states, a virtual computer; instead of multiple rather isolated 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579E2-118F-7845-9E8D-A136304433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7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many devices do you have on your person?</a:t>
            </a:r>
            <a:endParaRPr lang="en-US" baseline="0" dirty="0" smtClean="0"/>
          </a:p>
          <a:p>
            <a:r>
              <a:rPr lang="en-US" baseline="0" dirty="0" smtClean="0"/>
              <a:t>What about in your home? </a:t>
            </a:r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All devices are connected</a:t>
            </a:r>
          </a:p>
          <a:p>
            <a:r>
              <a:rPr lang="en-US" baseline="0" dirty="0" smtClean="0"/>
              <a:t>They all have their own I/O devices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579E2-118F-7845-9E8D-A136304433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31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many devices do you have on your person?</a:t>
            </a:r>
            <a:endParaRPr lang="en-US" baseline="0" dirty="0" smtClean="0"/>
          </a:p>
          <a:p>
            <a:r>
              <a:rPr lang="en-US" baseline="0" dirty="0" smtClean="0"/>
              <a:t>What about in your home? </a:t>
            </a:r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All devices are connected</a:t>
            </a:r>
          </a:p>
          <a:p>
            <a:r>
              <a:rPr lang="en-US" baseline="0" dirty="0" smtClean="0"/>
              <a:t>They all have their own I/O devices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</a:t>
            </a:r>
            <a:r>
              <a:rPr lang="en-US" baseline="0" dirty="0" smtClean="0"/>
              <a:t> want to aggregate all the I/O and other resources together</a:t>
            </a:r>
          </a:p>
          <a:p>
            <a:r>
              <a:rPr lang="en-US" baseline="0" dirty="0" smtClean="0"/>
              <a:t>Present all resources to the application in a single instance so that each app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579E2-118F-7845-9E8D-A136304433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31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to give you some concrete scenarios, think about a</a:t>
            </a:r>
            <a:r>
              <a:rPr lang="en-US" baseline="0" dirty="0" smtClean="0"/>
              <a:t> video chat application.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Skype chat</a:t>
            </a:r>
          </a:p>
          <a:p>
            <a:pPr lvl="1"/>
            <a:r>
              <a:rPr lang="en-US" dirty="0" smtClean="0"/>
              <a:t>Transfer video call between devices</a:t>
            </a:r>
          </a:p>
          <a:p>
            <a:pPr lvl="1"/>
            <a:r>
              <a:rPr lang="en-US" dirty="0" smtClean="0"/>
              <a:t>Utilize remote I/O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Mobile gaming</a:t>
            </a:r>
          </a:p>
          <a:p>
            <a:pPr lvl="1"/>
            <a:r>
              <a:rPr lang="en-US" dirty="0" smtClean="0"/>
              <a:t>Migrate in-session game to another device</a:t>
            </a:r>
          </a:p>
          <a:p>
            <a:pPr lvl="1"/>
            <a:r>
              <a:rPr lang="en-US" dirty="0" smtClean="0"/>
              <a:t>Expand across multiple devices</a:t>
            </a:r>
          </a:p>
          <a:p>
            <a:pPr lvl="1"/>
            <a:r>
              <a:rPr lang="en-US" dirty="0" smtClean="0"/>
              <a:t>Multiplayer gaming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Smart home </a:t>
            </a:r>
          </a:p>
          <a:p>
            <a:pPr lvl="1"/>
            <a:r>
              <a:rPr lang="en-US" dirty="0" smtClean="0"/>
              <a:t>User ID, object tracking</a:t>
            </a:r>
          </a:p>
          <a:p>
            <a:pPr lvl="1"/>
            <a:r>
              <a:rPr lang="en-US" dirty="0" smtClean="0"/>
              <a:t>Energy/utility management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579E2-118F-7845-9E8D-A136304433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3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Why do we need the</a:t>
            </a:r>
            <a:r>
              <a:rPr lang="en-US" baseline="0" dirty="0" smtClean="0"/>
              <a:t> VC abstraction?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Well, How many devices do you have</a:t>
            </a:r>
            <a:r>
              <a:rPr lang="en-US" baseline="0" dirty="0" smtClean="0"/>
              <a:t> on your person? 3? 4? 5?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r>
              <a:rPr lang="en-US" dirty="0" smtClean="0"/>
              <a:t>A single user/environment has many capable devices (mobile or fixed)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way we interact with these mobile devices is changing as we add</a:t>
            </a:r>
            <a:r>
              <a:rPr lang="en-US" baseline="0" dirty="0" smtClean="0"/>
              <a:t> more and more of them to our daily repertoire.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May use multiple devices simultaneously or sequentially, switching between them occasionally </a:t>
            </a:r>
          </a:p>
          <a:p>
            <a:pPr lvl="1"/>
            <a:r>
              <a:rPr lang="en-US" dirty="0" smtClean="0"/>
              <a:t>Must manually reconstruct application state on new device</a:t>
            </a:r>
          </a:p>
          <a:p>
            <a:pPr lvl="1"/>
            <a:r>
              <a:rPr lang="en-US" dirty="0" smtClean="0"/>
              <a:t>Cloud-supported services offer some state synchronization in an application-specific manner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 do we as users  and developers manage application states across all these devices?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579E2-118F-7845-9E8D-A136304433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38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there’s a disparity between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579E2-118F-7845-9E8D-A136304433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44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Rio targets I/O devices found on mobile systems,</a:t>
            </a:r>
            <a:r>
              <a:rPr lang="en-US" baseline="0" dirty="0" smtClean="0"/>
              <a:t> like cameras, modems, speakers, microphones, </a:t>
            </a:r>
          </a:p>
          <a:p>
            <a:r>
              <a:rPr lang="en-US" baseline="0" dirty="0" smtClean="0"/>
              <a:t>Because good solutions already exist for sharing of traditional computing resources like processors and storage.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579E2-118F-7845-9E8D-A136304433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27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579E2-118F-7845-9E8D-A136304433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28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the</a:t>
            </a:r>
            <a:r>
              <a:rPr lang="en-US" baseline="0" dirty="0" smtClean="0"/>
              <a:t> VC instances are isolated just like virtual machines.</a:t>
            </a:r>
          </a:p>
          <a:p>
            <a:endParaRPr lang="en-US" baseline="0" dirty="0" smtClean="0"/>
          </a:p>
          <a:p>
            <a:r>
              <a:rPr lang="en-US" dirty="0" smtClean="0"/>
              <a:t>Code portability</a:t>
            </a:r>
          </a:p>
          <a:p>
            <a:pPr lvl="1"/>
            <a:r>
              <a:rPr lang="en-US" dirty="0" smtClean="0"/>
              <a:t>Interactive performance</a:t>
            </a:r>
          </a:p>
          <a:p>
            <a:pPr lvl="1"/>
            <a:r>
              <a:rPr lang="en-US" dirty="0" smtClean="0"/>
              <a:t>Adjustable latency</a:t>
            </a:r>
          </a:p>
          <a:p>
            <a:r>
              <a:rPr lang="en-US" dirty="0" smtClean="0"/>
              <a:t>Easy system management for end users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579E2-118F-7845-9E8D-A136304433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2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perBackingColor.jpg"/>
          <p:cNvPicPr>
            <a:picLocks noChangeAspect="1"/>
          </p:cNvPicPr>
          <p:nvPr/>
        </p:nvPicPr>
        <p:blipFill>
          <a:blip r:embed="rId2"/>
          <a:srcRect l="469" t="13915"/>
          <a:stretch>
            <a:fillRect/>
          </a:stretch>
        </p:blipFill>
        <p:spPr>
          <a:xfrm>
            <a:off x="1613903" y="699248"/>
            <a:ext cx="5916194" cy="3837694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DFDFD"/>
            </a:solidFill>
            <a:miter lim="800000"/>
          </a:ln>
          <a:effectLst>
            <a:outerShdw blurRad="57150" dist="37500" dir="7560000" sy="98000" kx="80000" ky="63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B52BF36-2A2E-6344-81ED-8314D8D2D54A}" type="datetime1">
              <a:rPr lang="en-US" smtClean="0"/>
              <a:t>6/16/14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1143000"/>
            <a:ext cx="5724862" cy="184696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2994212"/>
            <a:ext cx="5724862" cy="1007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E7CFA8-573F-2D4B-BC84-DE82E49DA7DA}" type="datetime1">
              <a:rPr lang="en-US" smtClean="0"/>
              <a:t>6/16/14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426F10-12D9-CF4E-A02B-6A6CF9122323}" type="datetime1">
              <a:rPr lang="en-US" smtClean="0"/>
              <a:t>6/16/14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363" y="1143000"/>
            <a:ext cx="3807662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199" y="605118"/>
            <a:ext cx="3776472" cy="556549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363" y="2618815"/>
            <a:ext cx="3807662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544AEE-DEDF-404C-A5CC-F930DF7DF08B}" type="datetime1">
              <a:rPr lang="en-US" smtClean="0"/>
              <a:t>6/16/14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1053569-7D36-634F-82D0-FD5AD421DFED}" type="datetime1">
              <a:rPr lang="en-US" smtClean="0"/>
              <a:t>6/16/14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pictureCaptionBacking.png"/>
          <p:cNvPicPr>
            <a:picLocks noChangeAspect="1"/>
          </p:cNvPicPr>
          <p:nvPr/>
        </p:nvPicPr>
        <p:blipFill>
          <a:blip r:embed="rId2"/>
          <a:srcRect l="52272" t="8889" r="5152" b="16566"/>
          <a:stretch>
            <a:fillRect/>
          </a:stretch>
        </p:blipFill>
        <p:spPr>
          <a:xfrm>
            <a:off x="4594412" y="663388"/>
            <a:ext cx="3893127" cy="511232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25487" y="1143000"/>
            <a:ext cx="3792537" cy="1341344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487" y="2618815"/>
            <a:ext cx="3792537" cy="313316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9938" y="864971"/>
            <a:ext cx="3422075" cy="47091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87" y="462896"/>
            <a:ext cx="7718425" cy="828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9" y="1598613"/>
            <a:ext cx="7718424" cy="45720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4238C27-0A5A-034E-B6DF-E0814F673487}" type="datetime1">
              <a:rPr lang="en-US" smtClean="0"/>
              <a:t>6/16/14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685801"/>
            <a:ext cx="1066800" cy="5484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5488" y="685757"/>
            <a:ext cx="6437312" cy="548222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9CB269-A444-564C-A6C5-1A0B04B86B1C}" type="datetime1">
              <a:rPr lang="en-US" smtClean="0"/>
              <a:t>6/16/14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187974"/>
            <a:ext cx="7691719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46D86E-879C-E249-8ABF-8C8E773FE010}" type="datetime1">
              <a:rPr lang="en-US" smtClean="0"/>
              <a:t>6/16/14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ric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07" y="6418161"/>
            <a:ext cx="801779" cy="3490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hotoBacking-r.png"/>
          <p:cNvPicPr>
            <a:picLocks noChangeAspect="1"/>
          </p:cNvPicPr>
          <p:nvPr/>
        </p:nvPicPr>
        <p:blipFill>
          <a:blip r:embed="rId2"/>
          <a:srcRect l="17353" t="9412" r="17500" b="32353"/>
          <a:stretch>
            <a:fillRect/>
          </a:stretch>
        </p:blipFill>
        <p:spPr>
          <a:xfrm>
            <a:off x="1586753" y="645459"/>
            <a:ext cx="5957047" cy="399377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133600" cy="27305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99D4EE0A-56E1-CA41-ACDD-340AD8C17B10}" type="datetime1">
              <a:rPr lang="en-US" smtClean="0"/>
              <a:t>6/16/14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273050"/>
          </a:xfrm>
        </p:spPr>
        <p:txBody>
          <a:bodyPr/>
          <a:lstStyle>
            <a:lvl1pPr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435" y="4953000"/>
            <a:ext cx="8095130" cy="857250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435" y="5791200"/>
            <a:ext cx="8095130" cy="5072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764792" y="804672"/>
            <a:ext cx="5638800" cy="3657600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18" y="2514600"/>
            <a:ext cx="8162365" cy="914400"/>
          </a:xfrm>
        </p:spPr>
        <p:txBody>
          <a:bodyPr anchor="b" anchorCtr="0"/>
          <a:lstStyle>
            <a:lvl1pPr algn="ctr">
              <a:defRPr sz="5400" b="0" cap="none" baseline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0818" y="3429000"/>
            <a:ext cx="8162365" cy="70100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B83C71F-3E0A-9B48-B818-E70B3E9F8604}" type="datetime1">
              <a:rPr lang="en-US" smtClean="0"/>
              <a:t>6/16/14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Mobisys 2014 PhD Forum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15E5C2-C0ED-CD40-A3AE-ECC9884477C8}" type="datetime1">
              <a:rPr lang="en-US" smtClean="0"/>
              <a:t>6/16/14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ric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07" y="6418161"/>
            <a:ext cx="801779" cy="3490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98613"/>
            <a:ext cx="3773488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0" y="2174875"/>
            <a:ext cx="3773488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98613"/>
            <a:ext cx="3776472" cy="427877"/>
          </a:xfrm>
        </p:spPr>
        <p:txBody>
          <a:bodyPr anchor="b">
            <a:normAutofit/>
          </a:bodyPr>
          <a:lstStyle>
            <a:lvl1pPr marL="0" indent="0" algn="ctr">
              <a:spcBef>
                <a:spcPts val="0"/>
              </a:spcBef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776472" cy="399732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1D017F3-5583-BF48-B706-B732D9166223}" type="datetime1">
              <a:rPr lang="en-US" smtClean="0"/>
              <a:t>6/16/14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5930E9-AF5C-6B41-A981-20182B94B0FE}" type="datetime1">
              <a:rPr lang="en-US" smtClean="0"/>
              <a:t>6/16/14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4170"/>
            <a:ext cx="7707406" cy="22311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458386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5104DAE-EB6B-6C4E-BF94-0EAC2296C29D}" type="datetime1">
              <a:rPr lang="en-US" smtClean="0"/>
              <a:t>6/16/14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50FB8E3-5030-5A4F-847B-E7A89A3221FD}" type="datetime1">
              <a:rPr lang="en-US" smtClean="0"/>
              <a:t>6/16/14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239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6753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239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/>
          </p:nvPr>
        </p:nvSpPr>
        <p:spPr>
          <a:xfrm>
            <a:off x="4648200" y="3913094"/>
            <a:ext cx="3776472" cy="223221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141" y="314979"/>
            <a:ext cx="769171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141" y="1586753"/>
            <a:ext cx="7691719" cy="4571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9D55E-A775-E249-8A28-DEC5CC52B2ED}" type="datetime1">
              <a:rPr lang="en-US" smtClean="0"/>
              <a:t>6/16/14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Mobisys 2014 PhD Forum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400"/>
        </a:spcBef>
        <a:buSzPct val="90000"/>
        <a:buFont typeface="Wingdings" pitchFamily="2" charset="2"/>
        <a:buChar char="v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63650" indent="-349250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336550" algn="l" defTabSz="914400" rtl="0" eaLnBrk="1" latinLnBrk="0" hangingPunct="1">
        <a:spcBef>
          <a:spcPts val="12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946275" indent="-346075" algn="l" defTabSz="914400" rtl="0" eaLnBrk="1" latinLnBrk="0" hangingPunct="1">
        <a:spcBef>
          <a:spcPts val="1200"/>
        </a:spcBef>
        <a:buSzPct val="90000"/>
        <a:buFont typeface="Wingdings" pitchFamily="2" charset="2"/>
        <a:buChar char="v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v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 typeface="Wingdings" pitchFamily="2" charset="2"/>
        <a:buChar char="v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20" Type="http://schemas.microsoft.com/office/2007/relationships/hdphoto" Target="../media/hdphoto8.wdp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9.wdp"/><Relationship Id="rId27" Type="http://schemas.openxmlformats.org/officeDocument/2006/relationships/image" Target="../media/image24.png"/><Relationship Id="rId28" Type="http://schemas.openxmlformats.org/officeDocument/2006/relationships/image" Target="../media/image25.tiff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0.tiff"/><Relationship Id="rId5" Type="http://schemas.openxmlformats.org/officeDocument/2006/relationships/image" Target="../media/image11.png"/><Relationship Id="rId30" Type="http://schemas.openxmlformats.org/officeDocument/2006/relationships/image" Target="../media/image27.png"/><Relationship Id="rId31" Type="http://schemas.microsoft.com/office/2007/relationships/hdphoto" Target="../media/hdphoto10.wdp"/><Relationship Id="rId32" Type="http://schemas.openxmlformats.org/officeDocument/2006/relationships/image" Target="../media/image28.png"/><Relationship Id="rId9" Type="http://schemas.openxmlformats.org/officeDocument/2006/relationships/image" Target="../media/image13.png"/><Relationship Id="rId6" Type="http://schemas.microsoft.com/office/2007/relationships/hdphoto" Target="../media/hdphoto1.wdp"/><Relationship Id="rId7" Type="http://schemas.openxmlformats.org/officeDocument/2006/relationships/image" Target="../media/image12.png"/><Relationship Id="rId8" Type="http://schemas.microsoft.com/office/2007/relationships/hdphoto" Target="../media/hdphoto2.wdp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10" Type="http://schemas.microsoft.com/office/2007/relationships/hdphoto" Target="../media/hdphoto3.wdp"/><Relationship Id="rId11" Type="http://schemas.openxmlformats.org/officeDocument/2006/relationships/image" Target="../media/image14.png"/><Relationship Id="rId12" Type="http://schemas.microsoft.com/office/2007/relationships/hdphoto" Target="../media/hdphoto4.wdp"/><Relationship Id="rId13" Type="http://schemas.openxmlformats.org/officeDocument/2006/relationships/image" Target="../media/image15.png"/><Relationship Id="rId14" Type="http://schemas.microsoft.com/office/2007/relationships/hdphoto" Target="../media/hdphoto5.wdp"/><Relationship Id="rId15" Type="http://schemas.openxmlformats.org/officeDocument/2006/relationships/image" Target="../media/image16.png"/><Relationship Id="rId16" Type="http://schemas.microsoft.com/office/2007/relationships/hdphoto" Target="../media/hdphoto6.wdp"/><Relationship Id="rId17" Type="http://schemas.openxmlformats.org/officeDocument/2006/relationships/image" Target="../media/image17.png"/><Relationship Id="rId18" Type="http://schemas.microsoft.com/office/2007/relationships/hdphoto" Target="../media/hdphoto7.wdp"/><Relationship Id="rId1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0" Type="http://schemas.microsoft.com/office/2007/relationships/hdphoto" Target="../media/hdphoto8.wdp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5.wdp"/><Relationship Id="rId27" Type="http://schemas.openxmlformats.org/officeDocument/2006/relationships/image" Target="../media/image24.png"/><Relationship Id="rId28" Type="http://schemas.openxmlformats.org/officeDocument/2006/relationships/image" Target="../media/image25.tiff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0.tiff"/><Relationship Id="rId5" Type="http://schemas.openxmlformats.org/officeDocument/2006/relationships/image" Target="../media/image11.png"/><Relationship Id="rId30" Type="http://schemas.openxmlformats.org/officeDocument/2006/relationships/image" Target="../media/image27.png"/><Relationship Id="rId31" Type="http://schemas.microsoft.com/office/2007/relationships/hdphoto" Target="../media/hdphoto16.wdp"/><Relationship Id="rId32" Type="http://schemas.openxmlformats.org/officeDocument/2006/relationships/image" Target="../media/image28.png"/><Relationship Id="rId9" Type="http://schemas.openxmlformats.org/officeDocument/2006/relationships/image" Target="../media/image13.png"/><Relationship Id="rId6" Type="http://schemas.microsoft.com/office/2007/relationships/hdphoto" Target="../media/hdphoto1.wdp"/><Relationship Id="rId7" Type="http://schemas.openxmlformats.org/officeDocument/2006/relationships/image" Target="../media/image12.png"/><Relationship Id="rId8" Type="http://schemas.microsoft.com/office/2007/relationships/hdphoto" Target="../media/hdphoto11.wdp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Relationship Id="rId10" Type="http://schemas.microsoft.com/office/2007/relationships/hdphoto" Target="../media/hdphoto3.wdp"/><Relationship Id="rId11" Type="http://schemas.openxmlformats.org/officeDocument/2006/relationships/image" Target="../media/image14.png"/><Relationship Id="rId12" Type="http://schemas.microsoft.com/office/2007/relationships/hdphoto" Target="../media/hdphoto4.wdp"/><Relationship Id="rId13" Type="http://schemas.openxmlformats.org/officeDocument/2006/relationships/image" Target="../media/image15.png"/><Relationship Id="rId14" Type="http://schemas.microsoft.com/office/2007/relationships/hdphoto" Target="../media/hdphoto12.wdp"/><Relationship Id="rId15" Type="http://schemas.openxmlformats.org/officeDocument/2006/relationships/image" Target="../media/image16.png"/><Relationship Id="rId16" Type="http://schemas.microsoft.com/office/2007/relationships/hdphoto" Target="../media/hdphoto13.wdp"/><Relationship Id="rId17" Type="http://schemas.openxmlformats.org/officeDocument/2006/relationships/image" Target="../media/image17.png"/><Relationship Id="rId18" Type="http://schemas.microsoft.com/office/2007/relationships/hdphoto" Target="../media/hdphoto14.wdp"/><Relationship Id="rId19" Type="http://schemas.openxmlformats.org/officeDocument/2006/relationships/image" Target="../media/image18.png"/><Relationship Id="rId37" Type="http://schemas.microsoft.com/office/2007/relationships/hdphoto" Target="../media/hdphoto17.wdp"/><Relationship Id="rId38" Type="http://schemas.microsoft.com/office/2007/relationships/hdphoto" Target="../media/hdphoto18.wdp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microsoft.com/office/2007/relationships/hdphoto" Target="../media/hdphoto1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microsoft.com/office/2007/relationships/hdphoto" Target="../media/hdphoto20.wdp"/><Relationship Id="rId6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18.png"/><Relationship Id="rId13" Type="http://schemas.microsoft.com/office/2007/relationships/hdphoto" Target="../media/hdphoto8.wdp"/><Relationship Id="rId1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Relationship Id="rId4" Type="http://schemas.microsoft.com/office/2007/relationships/hdphoto" Target="../media/hdphoto21.wdp"/><Relationship Id="rId5" Type="http://schemas.openxmlformats.org/officeDocument/2006/relationships/image" Target="../media/image10.tiff"/><Relationship Id="rId6" Type="http://schemas.openxmlformats.org/officeDocument/2006/relationships/image" Target="../media/image11.png"/><Relationship Id="rId7" Type="http://schemas.microsoft.com/office/2007/relationships/hdphoto" Target="../media/hdphoto1.wdp"/><Relationship Id="rId8" Type="http://schemas.openxmlformats.org/officeDocument/2006/relationships/image" Target="../media/image13.png"/><Relationship Id="rId9" Type="http://schemas.microsoft.com/office/2007/relationships/hdphoto" Target="../media/hdphoto3.wdp"/><Relationship Id="rId10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5.tiff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32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microsoft.com/office/2007/relationships/hdphoto" Target="../media/hdphoto22.wdp"/><Relationship Id="rId11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9569" y="686095"/>
            <a:ext cx="5724862" cy="3857684"/>
          </a:xfrm>
        </p:spPr>
        <p:txBody>
          <a:bodyPr anchor="ctr"/>
          <a:lstStyle/>
          <a:p>
            <a:r>
              <a:rPr lang="en-US" sz="5400" dirty="0" smtClean="0"/>
              <a:t>Virtual Computer: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4000" dirty="0" smtClean="0"/>
              <a:t>Multi-System</a:t>
            </a:r>
            <a:br>
              <a:rPr lang="en-US" sz="4000" dirty="0" smtClean="0"/>
            </a:br>
            <a:r>
              <a:rPr lang="en-US" sz="4000" dirty="0" smtClean="0"/>
              <a:t>Apps &amp; I/O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69" y="4926670"/>
            <a:ext cx="5724862" cy="614246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Kevin Boos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709569" y="5560506"/>
            <a:ext cx="5724862" cy="1575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Rice University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Efficient Computing Group</a:t>
            </a:r>
          </a:p>
        </p:txBody>
      </p:sp>
    </p:spTree>
    <p:extLst>
      <p:ext uri="{BB962C8B-B14F-4D97-AF65-F5344CB8AC3E}">
        <p14:creationId xmlns:p14="http://schemas.microsoft.com/office/powerpoint/2010/main" val="2583519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VC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Aggregates resources (I/O) into a single abstraction</a:t>
            </a:r>
          </a:p>
          <a:p>
            <a:r>
              <a:rPr lang="en-US" dirty="0" smtClean="0"/>
              <a:t>Applications see individual, tailored VC instance</a:t>
            </a:r>
          </a:p>
          <a:p>
            <a:r>
              <a:rPr lang="en-US" i="1" dirty="0" smtClean="0"/>
              <a:t>Not</a:t>
            </a:r>
            <a:r>
              <a:rPr lang="en-US" dirty="0" smtClean="0"/>
              <a:t> a virtual machine, </a:t>
            </a:r>
            <a:r>
              <a:rPr lang="en-US" i="1" dirty="0" smtClean="0"/>
              <a:t>not </a:t>
            </a:r>
            <a:r>
              <a:rPr lang="en-US" dirty="0" smtClean="0"/>
              <a:t>middleware</a:t>
            </a:r>
            <a:endParaRPr lang="en-US" i="1" dirty="0" smtClean="0"/>
          </a:p>
          <a:p>
            <a:r>
              <a:rPr lang="en-US" dirty="0" smtClean="0"/>
              <a:t>Makes programming easy</a:t>
            </a:r>
          </a:p>
          <a:p>
            <a:pPr lvl="1"/>
            <a:r>
              <a:rPr lang="en-US" dirty="0" smtClean="0"/>
              <a:t>Distributed nature is transparent</a:t>
            </a:r>
            <a:endParaRPr lang="en-US" dirty="0"/>
          </a:p>
          <a:p>
            <a:pPr lvl="1"/>
            <a:r>
              <a:rPr lang="en-US" dirty="0" smtClean="0"/>
              <a:t>Supports legacy and new apps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42441"/>
            <a:ext cx="2895600" cy="24938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39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(ignore this slide)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Many mobile devices = distributed system</a:t>
            </a:r>
          </a:p>
          <a:p>
            <a:pPr lvl="1"/>
            <a:r>
              <a:rPr lang="en-US" dirty="0" smtClean="0"/>
              <a:t>Concepts from the ‘80s &amp; </a:t>
            </a:r>
            <a:r>
              <a:rPr lang="fr-FR" dirty="0" smtClean="0"/>
              <a:t>’</a:t>
            </a:r>
            <a:r>
              <a:rPr lang="en-US" dirty="0" smtClean="0"/>
              <a:t>90s are returning</a:t>
            </a:r>
          </a:p>
          <a:p>
            <a:r>
              <a:rPr lang="en-US" dirty="0" smtClean="0"/>
              <a:t>Access resources from anywhere</a:t>
            </a:r>
          </a:p>
          <a:p>
            <a:pPr lvl="1"/>
            <a:r>
              <a:rPr lang="en-US" dirty="0" smtClean="0"/>
              <a:t>Computation, storage are solved</a:t>
            </a:r>
          </a:p>
          <a:p>
            <a:pPr lvl="1"/>
            <a:r>
              <a:rPr lang="en-US" dirty="0" smtClean="0"/>
              <a:t>What about I/O?</a:t>
            </a:r>
          </a:p>
          <a:p>
            <a:r>
              <a:rPr lang="en-US" dirty="0" smtClean="0"/>
              <a:t>Current/previous work: access I/O remotely</a:t>
            </a:r>
          </a:p>
          <a:p>
            <a:pPr lvl="1"/>
            <a:r>
              <a:rPr lang="en-US" dirty="0" smtClean="0"/>
              <a:t>I/O data/state is brought to the application</a:t>
            </a:r>
          </a:p>
          <a:p>
            <a:r>
              <a:rPr lang="en-US" dirty="0" smtClean="0"/>
              <a:t>Why not bring the application to the I/O device?</a:t>
            </a:r>
          </a:p>
          <a:p>
            <a:pPr lvl="1"/>
            <a:r>
              <a:rPr lang="en-US" dirty="0" smtClean="0"/>
              <a:t>I/O and application instance must be </a:t>
            </a:r>
            <a:r>
              <a:rPr lang="en-US" dirty="0" err="1" smtClean="0"/>
              <a:t>colocated</a:t>
            </a:r>
            <a:endParaRPr lang="en-US" dirty="0" smtClean="0"/>
          </a:p>
          <a:p>
            <a:pPr lvl="1"/>
            <a:r>
              <a:rPr lang="en-US" dirty="0" smtClean="0"/>
              <a:t>Application state must be migrated to reside on same device as I/O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42441"/>
            <a:ext cx="2895600" cy="24938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3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have?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Application </a:t>
            </a:r>
            <a:r>
              <a:rPr lang="en-US" dirty="0"/>
              <a:t>instances </a:t>
            </a:r>
            <a:r>
              <a:rPr lang="en-US" dirty="0" smtClean="0"/>
              <a:t>are married </a:t>
            </a:r>
            <a:r>
              <a:rPr lang="en-US" dirty="0"/>
              <a:t>to hardware</a:t>
            </a:r>
          </a:p>
          <a:p>
            <a:pPr lvl="1"/>
            <a:r>
              <a:rPr lang="en-US" dirty="0" smtClean="0"/>
              <a:t>Synchronization, if any, is ad</a:t>
            </a:r>
            <a:r>
              <a:rPr lang="en-US" dirty="0"/>
              <a:t>-</a:t>
            </a:r>
            <a:r>
              <a:rPr lang="en-US" dirty="0" smtClean="0"/>
              <a:t>hoc</a:t>
            </a:r>
          </a:p>
          <a:p>
            <a:r>
              <a:rPr lang="en-US" dirty="0"/>
              <a:t>No system support </a:t>
            </a:r>
          </a:p>
          <a:p>
            <a:pPr lvl="1"/>
            <a:r>
              <a:rPr lang="en-US" dirty="0"/>
              <a:t>Arduous developer effort per </a:t>
            </a:r>
            <a:r>
              <a:rPr lang="en-US" dirty="0" smtClean="0"/>
              <a:t>app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42441"/>
            <a:ext cx="2895600" cy="24938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228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time is now!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Systems are increasingly:</a:t>
            </a:r>
          </a:p>
          <a:p>
            <a:pPr lvl="1"/>
            <a:r>
              <a:rPr lang="en-US" dirty="0" smtClean="0"/>
              <a:t>Capable, always connected  —  </a:t>
            </a:r>
            <a:r>
              <a:rPr lang="en-US" i="1" dirty="0" smtClean="0"/>
              <a:t>smart</a:t>
            </a:r>
          </a:p>
          <a:p>
            <a:pPr lvl="1"/>
            <a:r>
              <a:rPr lang="en-US" dirty="0" smtClean="0"/>
              <a:t>Varied in form factor and I/O devices</a:t>
            </a:r>
          </a:p>
          <a:p>
            <a:pPr lvl="1"/>
            <a:r>
              <a:rPr lang="en-US" b="1" dirty="0" smtClean="0"/>
              <a:t>Based on a </a:t>
            </a:r>
            <a:r>
              <a:rPr lang="en-US" b="1" u="sng" dirty="0" smtClean="0"/>
              <a:t>Unix-like OS</a:t>
            </a:r>
          </a:p>
          <a:p>
            <a:r>
              <a:rPr lang="en-US" dirty="0"/>
              <a:t>Sharing of traditional computing resources  –  </a:t>
            </a:r>
            <a:r>
              <a:rPr lang="en-US" b="1" dirty="0"/>
              <a:t>solved</a:t>
            </a:r>
            <a:endParaRPr lang="en-US" dirty="0"/>
          </a:p>
          <a:p>
            <a:pPr lvl="1"/>
            <a:r>
              <a:rPr lang="en-US" dirty="0"/>
              <a:t>Processing, storage, network, etc.</a:t>
            </a:r>
          </a:p>
          <a:p>
            <a:pPr lvl="1"/>
            <a:endParaRPr lang="en-US" b="1" u="sng" dirty="0" smtClean="0"/>
          </a:p>
          <a:p>
            <a:pPr lvl="1"/>
            <a:endParaRPr lang="en-US" b="1" u="sng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42441"/>
            <a:ext cx="2895600" cy="24938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60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Two-step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I/O Sharing</a:t>
            </a:r>
          </a:p>
          <a:p>
            <a:pPr lvl="1"/>
            <a:r>
              <a:rPr lang="en-US" dirty="0"/>
              <a:t>Bring I/O to the application</a:t>
            </a:r>
          </a:p>
          <a:p>
            <a:pPr>
              <a:buFont typeface="+mj-lt"/>
              <a:buAutoNum type="arabicPeriod"/>
            </a:pPr>
            <a:r>
              <a:rPr lang="en-US" dirty="0"/>
              <a:t>Application Mobility</a:t>
            </a:r>
          </a:p>
          <a:p>
            <a:pPr lvl="1"/>
            <a:r>
              <a:rPr lang="en-US" dirty="0"/>
              <a:t>Bring application to the I/O</a:t>
            </a:r>
          </a:p>
          <a:p>
            <a:pPr lvl="1"/>
            <a:r>
              <a:rPr lang="en-US" dirty="0"/>
              <a:t>Execution follows the user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9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VC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Distributed nature is transparent</a:t>
            </a:r>
          </a:p>
          <a:p>
            <a:pPr lvl="1"/>
            <a:r>
              <a:rPr lang="en-US" dirty="0" smtClean="0"/>
              <a:t>Supports </a:t>
            </a:r>
            <a:r>
              <a:rPr lang="en-US" dirty="0"/>
              <a:t>both legacy &amp; new </a:t>
            </a:r>
            <a:r>
              <a:rPr lang="en-US" dirty="0" smtClean="0"/>
              <a:t>apps</a:t>
            </a:r>
          </a:p>
          <a:p>
            <a:r>
              <a:rPr lang="en-US" dirty="0" smtClean="0"/>
              <a:t>Secure isolation of VC instances</a:t>
            </a:r>
          </a:p>
          <a:p>
            <a:r>
              <a:rPr lang="en-US" dirty="0" smtClean="0"/>
              <a:t>Code portability</a:t>
            </a:r>
          </a:p>
          <a:p>
            <a:pPr lvl="1"/>
            <a:r>
              <a:rPr lang="en-US" dirty="0" smtClean="0"/>
              <a:t>Interactive performance</a:t>
            </a:r>
          </a:p>
          <a:p>
            <a:pPr lvl="1"/>
            <a:r>
              <a:rPr lang="en-US" dirty="0" smtClean="0"/>
              <a:t>Adjustable latency</a:t>
            </a:r>
          </a:p>
          <a:p>
            <a:r>
              <a:rPr lang="en-US" dirty="0" smtClean="0"/>
              <a:t>Easy system management for end users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42441"/>
            <a:ext cx="2895600" cy="24938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000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Vision:</a:t>
            </a:r>
            <a:r>
              <a:rPr lang="en-US" i="1" dirty="0" smtClean="0"/>
              <a:t>  Virtual Computer </a:t>
            </a:r>
            <a:endParaRPr lang="en-US" i="1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230456" y="1158463"/>
            <a:ext cx="8819200" cy="5874367"/>
            <a:chOff x="230456" y="1158463"/>
            <a:chExt cx="8819200" cy="5874367"/>
          </a:xfrm>
        </p:grpSpPr>
        <p:sp>
          <p:nvSpPr>
            <p:cNvPr id="94" name="Cloud 93"/>
            <p:cNvSpPr/>
            <p:nvPr/>
          </p:nvSpPr>
          <p:spPr>
            <a:xfrm rot="550691">
              <a:off x="3066182" y="1164482"/>
              <a:ext cx="1560128" cy="1568070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6A765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Cloud 94"/>
            <p:cNvSpPr/>
            <p:nvPr/>
          </p:nvSpPr>
          <p:spPr>
            <a:xfrm rot="12594555">
              <a:off x="5166779" y="1158463"/>
              <a:ext cx="1803249" cy="1608516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6A765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Cloud 95"/>
            <p:cNvSpPr/>
            <p:nvPr/>
          </p:nvSpPr>
          <p:spPr>
            <a:xfrm rot="2776066">
              <a:off x="6960064" y="1917825"/>
              <a:ext cx="1505279" cy="1743004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6A765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Cloud 96"/>
            <p:cNvSpPr/>
            <p:nvPr/>
          </p:nvSpPr>
          <p:spPr>
            <a:xfrm rot="550691">
              <a:off x="6629771" y="3677296"/>
              <a:ext cx="2419885" cy="1452962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6A765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Cloud 97"/>
            <p:cNvSpPr/>
            <p:nvPr/>
          </p:nvSpPr>
          <p:spPr>
            <a:xfrm rot="550691">
              <a:off x="6576015" y="5136087"/>
              <a:ext cx="1144435" cy="1199066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6A765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Cloud 98"/>
            <p:cNvSpPr/>
            <p:nvPr/>
          </p:nvSpPr>
          <p:spPr>
            <a:xfrm rot="550691">
              <a:off x="5159451" y="5516682"/>
              <a:ext cx="1190011" cy="1342612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6A765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Cloud 99"/>
            <p:cNvSpPr/>
            <p:nvPr/>
          </p:nvSpPr>
          <p:spPr>
            <a:xfrm rot="4599791">
              <a:off x="3194443" y="5384114"/>
              <a:ext cx="1667387" cy="1630045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6A765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loud 100"/>
            <p:cNvSpPr/>
            <p:nvPr/>
          </p:nvSpPr>
          <p:spPr>
            <a:xfrm rot="6661062">
              <a:off x="838458" y="4858540"/>
              <a:ext cx="2129010" cy="1875024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6A765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Cloud 101"/>
            <p:cNvSpPr/>
            <p:nvPr/>
          </p:nvSpPr>
          <p:spPr>
            <a:xfrm rot="550691">
              <a:off x="230456" y="3109832"/>
              <a:ext cx="1798611" cy="1540643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6A765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Cloud 2"/>
            <p:cNvSpPr/>
            <p:nvPr/>
          </p:nvSpPr>
          <p:spPr>
            <a:xfrm rot="5248224">
              <a:off x="1244589" y="1511497"/>
              <a:ext cx="1560128" cy="1568070"/>
            </a:xfrm>
            <a:prstGeom prst="cloud">
              <a:avLst/>
            </a:pr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6A7654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smartphone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55" y="1390447"/>
            <a:ext cx="689480" cy="689480"/>
          </a:xfrm>
          <a:prstGeom prst="rect">
            <a:avLst/>
          </a:prstGeom>
        </p:spPr>
      </p:pic>
      <p:pic>
        <p:nvPicPr>
          <p:cNvPr id="11" name="Picture 10" descr="Aha-Soft-Free-Google-Glass-Google-Glass-1 (dragged)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8" y="3420905"/>
            <a:ext cx="795867" cy="795867"/>
          </a:xfrm>
          <a:prstGeom prst="rect">
            <a:avLst/>
          </a:prstGeom>
        </p:spPr>
      </p:pic>
      <p:pic>
        <p:nvPicPr>
          <p:cNvPr id="12" name="Picture 11" descr="Gear_White_Angle_Large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23" y="1790691"/>
            <a:ext cx="635001" cy="635001"/>
          </a:xfrm>
          <a:prstGeom prst="rect">
            <a:avLst/>
          </a:prstGeom>
        </p:spPr>
      </p:pic>
      <p:pic>
        <p:nvPicPr>
          <p:cNvPr id="7" name="Picture 6" descr="samsung-np350v5c-s08in-laptop-core-i7-8gb-1tb-2gb-graphics-15-6-inch-win-8-silver-with-laptop-bag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24" y="2076776"/>
            <a:ext cx="1449252" cy="966168"/>
          </a:xfrm>
          <a:prstGeom prst="rect">
            <a:avLst/>
          </a:prstGeom>
        </p:spPr>
      </p:pic>
      <p:pic>
        <p:nvPicPr>
          <p:cNvPr id="13" name="Picture 12" descr="RF858_Right.jp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1" b="97518" l="0" r="93621">
                        <a14:foregroundMark x1="13649" y1="49122" x2="13649" y2="49122"/>
                        <a14:foregroundMark x1="12148" y1="30357" x2="12148" y2="42827"/>
                        <a14:foregroundMark x1="10976" y1="57778" x2="10976" y2="53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65" y="4970605"/>
            <a:ext cx="1112392" cy="1723324"/>
          </a:xfrm>
          <a:prstGeom prst="rect">
            <a:avLst/>
          </a:prstGeom>
        </p:spPr>
      </p:pic>
      <p:pic>
        <p:nvPicPr>
          <p:cNvPr id="14" name="Picture 13" descr="Smart-Washer-and-Dryer-from-LG-with-Connected-Tub-Designs-Operated-Easily-with-Touch-Screen-on-Top-Part-of-It.jp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0" b="98657" l="1333" r="98250">
                        <a14:foregroundMark x1="16417" y1="18492" x2="35333" y2="18079"/>
                        <a14:foregroundMark x1="59667" y1="18595" x2="59667" y2="18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93" y="5829943"/>
            <a:ext cx="1095987" cy="884097"/>
          </a:xfrm>
          <a:prstGeom prst="rect">
            <a:avLst/>
          </a:prstGeom>
        </p:spPr>
      </p:pic>
      <p:pic>
        <p:nvPicPr>
          <p:cNvPr id="16" name="Picture 15" descr="android_tablet.jp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15" b="95168" l="0" r="952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18" y="1469984"/>
            <a:ext cx="938971" cy="718798"/>
          </a:xfrm>
          <a:prstGeom prst="rect">
            <a:avLst/>
          </a:prstGeom>
        </p:spPr>
      </p:pic>
      <p:pic>
        <p:nvPicPr>
          <p:cNvPr id="17" name="Picture 16" descr="lc-80le632u_ho.jpg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" b="97779" l="0" r="985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09" y="3869116"/>
            <a:ext cx="1501178" cy="951958"/>
          </a:xfrm>
          <a:prstGeom prst="rect">
            <a:avLst/>
          </a:prstGeom>
        </p:spPr>
      </p:pic>
      <p:pic>
        <p:nvPicPr>
          <p:cNvPr id="53" name="Picture 52" descr="7020_web1.jpg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34" y="5329260"/>
            <a:ext cx="846632" cy="846632"/>
          </a:xfrm>
          <a:prstGeom prst="rect">
            <a:avLst/>
          </a:prstGeom>
        </p:spPr>
      </p:pic>
      <p:pic>
        <p:nvPicPr>
          <p:cNvPr id="58" name="Picture 57" descr="nestlearningthermostatt100577-1.jpg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8690" y1="18418" x2="48690" y2="18418"/>
                        <a14:foregroundMark x1="30714" y1="11990" x2="30714" y2="11990"/>
                        <a14:foregroundMark x1="23333" y1="15408" x2="17024" y2="21837"/>
                        <a14:foregroundMark x1="8810" y1="30102" x2="8810" y2="30102"/>
                        <a14:foregroundMark x1="3750" y1="41224" x2="3750" y2="41224"/>
                        <a14:foregroundMark x1="5357" y1="35204" x2="5357" y2="35204"/>
                        <a14:foregroundMark x1="11845" y1="25561" x2="11845" y2="25561"/>
                        <a14:foregroundMark x1="14702" y1="22602" x2="4940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449" y="5954693"/>
            <a:ext cx="611021" cy="712857"/>
          </a:xfrm>
          <a:prstGeom prst="rect">
            <a:avLst/>
          </a:prstGeom>
        </p:spPr>
      </p:pic>
      <p:pic>
        <p:nvPicPr>
          <p:cNvPr id="67" name="Picture 66" descr="compass-6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67" y="2127183"/>
            <a:ext cx="343648" cy="343648"/>
          </a:xfrm>
          <a:prstGeom prst="rect">
            <a:avLst/>
          </a:prstGeom>
        </p:spPr>
      </p:pic>
      <p:pic>
        <p:nvPicPr>
          <p:cNvPr id="68" name="Picture 67" descr="6ArrowChip_v4a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77" y="2265707"/>
            <a:ext cx="650119" cy="520095"/>
          </a:xfrm>
          <a:prstGeom prst="rect">
            <a:avLst/>
          </a:prstGeom>
        </p:spPr>
      </p:pic>
      <p:pic>
        <p:nvPicPr>
          <p:cNvPr id="69" name="Picture 68" descr="6ArrowChip_v4a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80" y="3301359"/>
            <a:ext cx="650119" cy="520095"/>
          </a:xfrm>
          <a:prstGeom prst="rect">
            <a:avLst/>
          </a:prstGeom>
        </p:spPr>
      </p:pic>
      <p:pic>
        <p:nvPicPr>
          <p:cNvPr id="70" name="Picture 69" descr="6ArrowChip_v4a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21" y="2142313"/>
            <a:ext cx="650119" cy="520095"/>
          </a:xfrm>
          <a:prstGeom prst="rect">
            <a:avLst/>
          </a:prstGeom>
        </p:spPr>
      </p:pic>
      <p:pic>
        <p:nvPicPr>
          <p:cNvPr id="72" name="Picture 71" descr="location-alt-512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71" y="2135678"/>
            <a:ext cx="332619" cy="332619"/>
          </a:xfrm>
          <a:prstGeom prst="rect">
            <a:avLst/>
          </a:prstGeom>
        </p:spPr>
      </p:pic>
      <p:pic>
        <p:nvPicPr>
          <p:cNvPr id="73" name="Picture 72" descr="display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33" y="4208682"/>
            <a:ext cx="389781" cy="389781"/>
          </a:xfrm>
          <a:prstGeom prst="rect">
            <a:avLst/>
          </a:prstGeom>
        </p:spPr>
      </p:pic>
      <p:pic>
        <p:nvPicPr>
          <p:cNvPr id="74" name="Picture 73" descr="display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500" y="1945511"/>
            <a:ext cx="389781" cy="389781"/>
          </a:xfrm>
          <a:prstGeom prst="rect">
            <a:avLst/>
          </a:prstGeom>
        </p:spPr>
      </p:pic>
      <p:pic>
        <p:nvPicPr>
          <p:cNvPr id="76" name="Picture 75" descr="icon-set-tablets-and-gadgets-with-touch-screen-vector.jpg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5" b="29773" l="395" r="33158">
                        <a14:foregroundMark x1="4474" y1="15114" x2="4474" y2="15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831" b="68470"/>
          <a:stretch/>
        </p:blipFill>
        <p:spPr>
          <a:xfrm>
            <a:off x="6060914" y="2161441"/>
            <a:ext cx="501772" cy="536123"/>
          </a:xfrm>
          <a:prstGeom prst="rect">
            <a:avLst/>
          </a:prstGeom>
        </p:spPr>
      </p:pic>
      <p:pic>
        <p:nvPicPr>
          <p:cNvPr id="78" name="Picture 77" descr="camera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000" y="1799219"/>
            <a:ext cx="304898" cy="304898"/>
          </a:xfrm>
          <a:prstGeom prst="rect">
            <a:avLst/>
          </a:prstGeom>
        </p:spPr>
      </p:pic>
      <p:pic>
        <p:nvPicPr>
          <p:cNvPr id="79" name="Picture 78" descr="camera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27" y="4065200"/>
            <a:ext cx="304898" cy="304898"/>
          </a:xfrm>
          <a:prstGeom prst="rect">
            <a:avLst/>
          </a:prstGeom>
        </p:spPr>
      </p:pic>
      <p:pic>
        <p:nvPicPr>
          <p:cNvPr id="80" name="Picture 79" descr="MIC-3-1 (dragged).tiff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407" y="1731589"/>
            <a:ext cx="372528" cy="372528"/>
          </a:xfrm>
          <a:prstGeom prst="rect">
            <a:avLst/>
          </a:prstGeom>
        </p:spPr>
      </p:pic>
      <p:pic>
        <p:nvPicPr>
          <p:cNvPr id="81" name="Picture 80" descr="Computer-Hardware-Keyboard-icon.pn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884" y="2846939"/>
            <a:ext cx="319439" cy="319439"/>
          </a:xfrm>
          <a:prstGeom prst="rect">
            <a:avLst/>
          </a:prstGeom>
        </p:spPr>
      </p:pic>
      <p:pic>
        <p:nvPicPr>
          <p:cNvPr id="82" name="Picture 81" descr="1202203-Clipart-Of-A-Computer-Processor-Chip-Icon-Royalty-Free-Vector-Illustration.jpg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0294" l="0" r="100000">
                        <a14:foregroundMark x1="45000" y1="81471" x2="45000" y2="81471"/>
                        <a14:foregroundMark x1="35333" y1="82059" x2="35333" y2="82059"/>
                        <a14:foregroundMark x1="26000" y1="81471" x2="26000" y2="81471"/>
                        <a14:foregroundMark x1="6333" y1="40000" x2="6333" y2="40000"/>
                        <a14:foregroundMark x1="5667" y1="30882" x2="5667" y2="30882"/>
                        <a14:foregroundMark x1="6333" y1="23235" x2="6333" y2="23235"/>
                        <a14:foregroundMark x1="26000" y1="5294" x2="26000" y2="5294"/>
                        <a14:foregroundMark x1="34667" y1="6765" x2="34667" y2="6765"/>
                        <a14:foregroundMark x1="45667" y1="6765" x2="45667" y2="6765"/>
                        <a14:foregroundMark x1="54333" y1="6765" x2="54333" y2="6765"/>
                        <a14:foregroundMark x1="93333" y1="39412" x2="93333" y2="39412"/>
                        <a14:foregroundMark x1="90667" y1="48235" x2="90667" y2="48235"/>
                        <a14:foregroundMark x1="54333" y1="82941" x2="54333" y2="82941"/>
                        <a14:foregroundMark x1="64667" y1="82353" x2="64667" y2="82353"/>
                        <a14:foregroundMark x1="74000" y1="82353" x2="74000" y2="82353"/>
                        <a14:foregroundMark x1="94333" y1="64118" x2="94333" y2="64118"/>
                        <a14:foregroundMark x1="93333" y1="56765" x2="93333" y2="56765"/>
                        <a14:foregroundMark x1="93667" y1="31471" x2="93667" y2="31471"/>
                        <a14:foregroundMark x1="92000" y1="22647" x2="92000" y2="22647"/>
                        <a14:foregroundMark x1="74000" y1="5882" x2="74000" y2="5882"/>
                        <a14:foregroundMark x1="62667" y1="5294" x2="62667" y2="5294"/>
                        <a14:foregroundMark x1="6333" y1="47647" x2="6333" y2="47647"/>
                        <a14:foregroundMark x1="6333" y1="57353" x2="6333" y2="57353"/>
                        <a14:foregroundMark x1="6333" y1="66176" x2="6333" y2="66176"/>
                        <a14:backgroundMark x1="85000" y1="75294" x2="85000" y2="75294"/>
                        <a14:backgroundMark x1="85000" y1="12941" x2="85000" y2="12941"/>
                        <a14:backgroundMark x1="12667" y1="60000" x2="12667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84"/>
          <a:stretch/>
        </p:blipFill>
        <p:spPr>
          <a:xfrm>
            <a:off x="7428822" y="2978764"/>
            <a:ext cx="371104" cy="375227"/>
          </a:xfrm>
          <a:prstGeom prst="rect">
            <a:avLst/>
          </a:prstGeom>
        </p:spPr>
      </p:pic>
      <p:pic>
        <p:nvPicPr>
          <p:cNvPr id="83" name="Picture 82" descr="It-Infrastructure-Wifi-icon.pn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34" y="2474348"/>
            <a:ext cx="319690" cy="319690"/>
          </a:xfrm>
          <a:prstGeom prst="rect">
            <a:avLst/>
          </a:prstGeom>
        </p:spPr>
      </p:pic>
      <p:pic>
        <p:nvPicPr>
          <p:cNvPr id="84" name="Picture 83" descr="control-panel-2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95" y="5136935"/>
            <a:ext cx="386978" cy="386978"/>
          </a:xfrm>
          <a:prstGeom prst="rect">
            <a:avLst/>
          </a:prstGeom>
        </p:spPr>
      </p:pic>
      <p:pic>
        <p:nvPicPr>
          <p:cNvPr id="85" name="Picture 84" descr="icon-gears1-268x179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90" y="5437107"/>
            <a:ext cx="513456" cy="342943"/>
          </a:xfrm>
          <a:prstGeom prst="rect">
            <a:avLst/>
          </a:prstGeom>
        </p:spPr>
      </p:pic>
      <p:pic>
        <p:nvPicPr>
          <p:cNvPr id="86" name="Picture 85" descr="lock-icon-614x460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998" y="5295475"/>
            <a:ext cx="761831" cy="570753"/>
          </a:xfrm>
          <a:prstGeom prst="rect">
            <a:avLst/>
          </a:prstGeom>
        </p:spPr>
      </p:pic>
      <p:pic>
        <p:nvPicPr>
          <p:cNvPr id="87" name="Picture 86" descr="control-panel-2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18" y="5605384"/>
            <a:ext cx="386978" cy="386978"/>
          </a:xfrm>
          <a:prstGeom prst="rect">
            <a:avLst/>
          </a:prstGeom>
        </p:spPr>
      </p:pic>
      <p:pic>
        <p:nvPicPr>
          <p:cNvPr id="88" name="Picture 87" descr="Volume-Controls-Volume-up-icon.png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813" y="3918055"/>
            <a:ext cx="290627" cy="290627"/>
          </a:xfrm>
          <a:prstGeom prst="rect">
            <a:avLst/>
          </a:prstGeom>
        </p:spPr>
      </p:pic>
      <p:pic>
        <p:nvPicPr>
          <p:cNvPr id="91" name="Picture 90" descr="MIC-3-1 (dragged).tiff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37" y="3821454"/>
            <a:ext cx="372528" cy="37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8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loud 43"/>
          <p:cNvSpPr/>
          <p:nvPr/>
        </p:nvSpPr>
        <p:spPr>
          <a:xfrm rot="550691">
            <a:off x="106344" y="1060203"/>
            <a:ext cx="8864548" cy="6343573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6A765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Vision:</a:t>
            </a:r>
            <a:r>
              <a:rPr lang="en-US" i="1" dirty="0" smtClean="0"/>
              <a:t>  Virtual Computer </a:t>
            </a:r>
            <a:endParaRPr lang="en-US" i="1" dirty="0"/>
          </a:p>
        </p:txBody>
      </p:sp>
      <p:pic>
        <p:nvPicPr>
          <p:cNvPr id="4" name="Picture 3" descr="smartphone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55" y="1390447"/>
            <a:ext cx="689480" cy="689480"/>
          </a:xfrm>
          <a:prstGeom prst="rect">
            <a:avLst/>
          </a:prstGeom>
        </p:spPr>
      </p:pic>
      <p:pic>
        <p:nvPicPr>
          <p:cNvPr id="11" name="Picture 10" descr="Aha-Soft-Free-Google-Glass-Google-Glass-1 (dragged)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8" y="3420905"/>
            <a:ext cx="795867" cy="795867"/>
          </a:xfrm>
          <a:prstGeom prst="rect">
            <a:avLst/>
          </a:prstGeom>
        </p:spPr>
      </p:pic>
      <p:pic>
        <p:nvPicPr>
          <p:cNvPr id="12" name="Picture 11" descr="Gear_White_Angle_Large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23" y="1790691"/>
            <a:ext cx="635001" cy="635001"/>
          </a:xfrm>
          <a:prstGeom prst="rect">
            <a:avLst/>
          </a:prstGeom>
        </p:spPr>
      </p:pic>
      <p:pic>
        <p:nvPicPr>
          <p:cNvPr id="7" name="Picture 6" descr="samsung-np350v5c-s08in-laptop-core-i7-8gb-1tb-2gb-graphics-15-6-inch-win-8-silver-with-laptop-bag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24" y="2076776"/>
            <a:ext cx="1449252" cy="966168"/>
          </a:xfrm>
          <a:prstGeom prst="rect">
            <a:avLst/>
          </a:prstGeom>
        </p:spPr>
      </p:pic>
      <p:pic>
        <p:nvPicPr>
          <p:cNvPr id="13" name="Picture 12" descr="RF858_Right.jpg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41" b="97518" l="0" r="93621">
                        <a14:foregroundMark x1="13649" y1="49122" x2="13649" y2="49122"/>
                        <a14:foregroundMark x1="12148" y1="30357" x2="12148" y2="42827"/>
                        <a14:foregroundMark x1="10976" y1="57778" x2="10976" y2="53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65" y="4970605"/>
            <a:ext cx="1112392" cy="1723324"/>
          </a:xfrm>
          <a:prstGeom prst="rect">
            <a:avLst/>
          </a:prstGeom>
        </p:spPr>
      </p:pic>
      <p:pic>
        <p:nvPicPr>
          <p:cNvPr id="14" name="Picture 13" descr="Smart-Washer-and-Dryer-from-LG-with-Connected-Tub-Designs-Operated-Easily-with-Touch-Screen-on-Top-Part-of-It.jpg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0" b="98657" l="1333" r="98250">
                        <a14:foregroundMark x1="16417" y1="18492" x2="35333" y2="18079"/>
                        <a14:foregroundMark x1="59667" y1="18595" x2="59667" y2="18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93" y="5829943"/>
            <a:ext cx="1095987" cy="884097"/>
          </a:xfrm>
          <a:prstGeom prst="rect">
            <a:avLst/>
          </a:prstGeom>
        </p:spPr>
      </p:pic>
      <p:pic>
        <p:nvPicPr>
          <p:cNvPr id="16" name="Picture 15" descr="android_tablet.jp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515" b="95168" l="0" r="952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18" y="1469984"/>
            <a:ext cx="938971" cy="718798"/>
          </a:xfrm>
          <a:prstGeom prst="rect">
            <a:avLst/>
          </a:prstGeom>
        </p:spPr>
      </p:pic>
      <p:pic>
        <p:nvPicPr>
          <p:cNvPr id="17" name="Picture 16" descr="lc-80le632u_ho.jpg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" b="97779" l="0" r="985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309" y="3869116"/>
            <a:ext cx="1501178" cy="951958"/>
          </a:xfrm>
          <a:prstGeom prst="rect">
            <a:avLst/>
          </a:prstGeom>
        </p:spPr>
      </p:pic>
      <p:pic>
        <p:nvPicPr>
          <p:cNvPr id="53" name="Picture 52" descr="7020_web1.jpg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534" y="5329260"/>
            <a:ext cx="846632" cy="846632"/>
          </a:xfrm>
          <a:prstGeom prst="rect">
            <a:avLst/>
          </a:prstGeom>
        </p:spPr>
      </p:pic>
      <p:pic>
        <p:nvPicPr>
          <p:cNvPr id="58" name="Picture 57" descr="nestlearningthermostatt100577-1.jpg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8690" y1="18418" x2="48690" y2="18418"/>
                        <a14:foregroundMark x1="30714" y1="11990" x2="30714" y2="11990"/>
                        <a14:foregroundMark x1="23333" y1="15408" x2="17024" y2="21837"/>
                        <a14:foregroundMark x1="8810" y1="30102" x2="8810" y2="30102"/>
                        <a14:foregroundMark x1="3750" y1="41224" x2="3750" y2="41224"/>
                        <a14:foregroundMark x1="5357" y1="35204" x2="5357" y2="35204"/>
                        <a14:foregroundMark x1="11845" y1="25561" x2="11845" y2="25561"/>
                        <a14:foregroundMark x1="14702" y1="22602" x2="4940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449" y="5954693"/>
            <a:ext cx="611021" cy="712857"/>
          </a:xfrm>
          <a:prstGeom prst="rect">
            <a:avLst/>
          </a:prstGeom>
        </p:spPr>
      </p:pic>
      <p:pic>
        <p:nvPicPr>
          <p:cNvPr id="67" name="Picture 66" descr="compass-6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67" y="2127183"/>
            <a:ext cx="343648" cy="343648"/>
          </a:xfrm>
          <a:prstGeom prst="rect">
            <a:avLst/>
          </a:prstGeom>
        </p:spPr>
      </p:pic>
      <p:pic>
        <p:nvPicPr>
          <p:cNvPr id="68" name="Picture 67" descr="6ArrowChip_v4a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977" y="2265707"/>
            <a:ext cx="650119" cy="520095"/>
          </a:xfrm>
          <a:prstGeom prst="rect">
            <a:avLst/>
          </a:prstGeom>
        </p:spPr>
      </p:pic>
      <p:pic>
        <p:nvPicPr>
          <p:cNvPr id="69" name="Picture 68" descr="6ArrowChip_v4a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80" y="3301359"/>
            <a:ext cx="650119" cy="520095"/>
          </a:xfrm>
          <a:prstGeom prst="rect">
            <a:avLst/>
          </a:prstGeom>
        </p:spPr>
      </p:pic>
      <p:pic>
        <p:nvPicPr>
          <p:cNvPr id="70" name="Picture 69" descr="6ArrowChip_v4a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21" y="2142313"/>
            <a:ext cx="650119" cy="520095"/>
          </a:xfrm>
          <a:prstGeom prst="rect">
            <a:avLst/>
          </a:prstGeom>
        </p:spPr>
      </p:pic>
      <p:pic>
        <p:nvPicPr>
          <p:cNvPr id="72" name="Picture 71" descr="location-alt-512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71" y="2135678"/>
            <a:ext cx="332619" cy="332619"/>
          </a:xfrm>
          <a:prstGeom prst="rect">
            <a:avLst/>
          </a:prstGeom>
        </p:spPr>
      </p:pic>
      <p:pic>
        <p:nvPicPr>
          <p:cNvPr id="73" name="Picture 72" descr="display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33" y="4208682"/>
            <a:ext cx="389781" cy="389781"/>
          </a:xfrm>
          <a:prstGeom prst="rect">
            <a:avLst/>
          </a:prstGeom>
        </p:spPr>
      </p:pic>
      <p:pic>
        <p:nvPicPr>
          <p:cNvPr id="74" name="Picture 73" descr="display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500" y="1945511"/>
            <a:ext cx="389781" cy="389781"/>
          </a:xfrm>
          <a:prstGeom prst="rect">
            <a:avLst/>
          </a:prstGeom>
        </p:spPr>
      </p:pic>
      <p:pic>
        <p:nvPicPr>
          <p:cNvPr id="76" name="Picture 75" descr="icon-set-tablets-and-gadgets-with-touch-screen-vector.jpg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95" b="29773" l="395" r="33158">
                        <a14:foregroundMark x1="4474" y1="15114" x2="4474" y2="15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831" b="68470"/>
          <a:stretch/>
        </p:blipFill>
        <p:spPr>
          <a:xfrm>
            <a:off x="6060914" y="2161441"/>
            <a:ext cx="501772" cy="536123"/>
          </a:xfrm>
          <a:prstGeom prst="rect">
            <a:avLst/>
          </a:prstGeom>
        </p:spPr>
      </p:pic>
      <p:pic>
        <p:nvPicPr>
          <p:cNvPr id="78" name="Picture 77" descr="camera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000" y="1799219"/>
            <a:ext cx="304898" cy="304898"/>
          </a:xfrm>
          <a:prstGeom prst="rect">
            <a:avLst/>
          </a:prstGeom>
        </p:spPr>
      </p:pic>
      <p:pic>
        <p:nvPicPr>
          <p:cNvPr id="79" name="Picture 78" descr="camera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27" y="4065200"/>
            <a:ext cx="304898" cy="304898"/>
          </a:xfrm>
          <a:prstGeom prst="rect">
            <a:avLst/>
          </a:prstGeom>
        </p:spPr>
      </p:pic>
      <p:pic>
        <p:nvPicPr>
          <p:cNvPr id="80" name="Picture 79" descr="MIC-3-1 (dragged).tiff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407" y="1731589"/>
            <a:ext cx="372528" cy="372528"/>
          </a:xfrm>
          <a:prstGeom prst="rect">
            <a:avLst/>
          </a:prstGeom>
        </p:spPr>
      </p:pic>
      <p:pic>
        <p:nvPicPr>
          <p:cNvPr id="81" name="Picture 80" descr="Computer-Hardware-Keyboard-icon.pn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884" y="2846939"/>
            <a:ext cx="319439" cy="319439"/>
          </a:xfrm>
          <a:prstGeom prst="rect">
            <a:avLst/>
          </a:prstGeom>
        </p:spPr>
      </p:pic>
      <p:pic>
        <p:nvPicPr>
          <p:cNvPr id="82" name="Picture 81" descr="1202203-Clipart-Of-A-Computer-Processor-Chip-Icon-Royalty-Free-Vector-Illustration.jpg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0294" l="0" r="100000">
                        <a14:foregroundMark x1="45000" y1="81471" x2="45000" y2="81471"/>
                        <a14:foregroundMark x1="35333" y1="82059" x2="35333" y2="82059"/>
                        <a14:foregroundMark x1="26000" y1="81471" x2="26000" y2="81471"/>
                        <a14:foregroundMark x1="6333" y1="40000" x2="6333" y2="40000"/>
                        <a14:foregroundMark x1="5667" y1="30882" x2="5667" y2="30882"/>
                        <a14:foregroundMark x1="6333" y1="23235" x2="6333" y2="23235"/>
                        <a14:foregroundMark x1="26000" y1="5294" x2="26000" y2="5294"/>
                        <a14:foregroundMark x1="34667" y1="6765" x2="34667" y2="6765"/>
                        <a14:foregroundMark x1="45667" y1="6765" x2="45667" y2="6765"/>
                        <a14:foregroundMark x1="54333" y1="6765" x2="54333" y2="6765"/>
                        <a14:foregroundMark x1="93333" y1="39412" x2="93333" y2="39412"/>
                        <a14:foregroundMark x1="90667" y1="48235" x2="90667" y2="48235"/>
                        <a14:foregroundMark x1="54333" y1="82941" x2="54333" y2="82941"/>
                        <a14:foregroundMark x1="64667" y1="82353" x2="64667" y2="82353"/>
                        <a14:foregroundMark x1="74000" y1="82353" x2="74000" y2="82353"/>
                        <a14:foregroundMark x1="94333" y1="64118" x2="94333" y2="64118"/>
                        <a14:foregroundMark x1="93333" y1="56765" x2="93333" y2="56765"/>
                        <a14:foregroundMark x1="93667" y1="31471" x2="93667" y2="31471"/>
                        <a14:foregroundMark x1="92000" y1="22647" x2="92000" y2="22647"/>
                        <a14:foregroundMark x1="74000" y1="5882" x2="74000" y2="5882"/>
                        <a14:foregroundMark x1="62667" y1="5294" x2="62667" y2="5294"/>
                        <a14:foregroundMark x1="6333" y1="47647" x2="6333" y2="47647"/>
                        <a14:foregroundMark x1="6333" y1="57353" x2="6333" y2="57353"/>
                        <a14:foregroundMark x1="6333" y1="66176" x2="6333" y2="66176"/>
                        <a14:backgroundMark x1="85000" y1="75294" x2="85000" y2="75294"/>
                        <a14:backgroundMark x1="85000" y1="12941" x2="85000" y2="12941"/>
                        <a14:backgroundMark x1="12667" y1="60000" x2="12667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84"/>
          <a:stretch/>
        </p:blipFill>
        <p:spPr>
          <a:xfrm>
            <a:off x="7428822" y="2978764"/>
            <a:ext cx="371104" cy="375227"/>
          </a:xfrm>
          <a:prstGeom prst="rect">
            <a:avLst/>
          </a:prstGeom>
        </p:spPr>
      </p:pic>
      <p:pic>
        <p:nvPicPr>
          <p:cNvPr id="83" name="Picture 82" descr="It-Infrastructure-Wifi-icon.png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34" y="2474348"/>
            <a:ext cx="319690" cy="319690"/>
          </a:xfrm>
          <a:prstGeom prst="rect">
            <a:avLst/>
          </a:prstGeom>
        </p:spPr>
      </p:pic>
      <p:pic>
        <p:nvPicPr>
          <p:cNvPr id="84" name="Picture 83" descr="control-panel-2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595" y="5136935"/>
            <a:ext cx="386978" cy="386978"/>
          </a:xfrm>
          <a:prstGeom prst="rect">
            <a:avLst/>
          </a:prstGeom>
        </p:spPr>
      </p:pic>
      <p:pic>
        <p:nvPicPr>
          <p:cNvPr id="85" name="Picture 84" descr="icon-gears1-268x179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90" y="5437107"/>
            <a:ext cx="513456" cy="342943"/>
          </a:xfrm>
          <a:prstGeom prst="rect">
            <a:avLst/>
          </a:prstGeom>
        </p:spPr>
      </p:pic>
      <p:pic>
        <p:nvPicPr>
          <p:cNvPr id="86" name="Picture 85" descr="lock-icon-614x460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998" y="5295475"/>
            <a:ext cx="761831" cy="570753"/>
          </a:xfrm>
          <a:prstGeom prst="rect">
            <a:avLst/>
          </a:prstGeom>
        </p:spPr>
      </p:pic>
      <p:pic>
        <p:nvPicPr>
          <p:cNvPr id="87" name="Picture 86" descr="control-panel-2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18" y="5605384"/>
            <a:ext cx="386978" cy="386978"/>
          </a:xfrm>
          <a:prstGeom prst="rect">
            <a:avLst/>
          </a:prstGeom>
        </p:spPr>
      </p:pic>
      <p:pic>
        <p:nvPicPr>
          <p:cNvPr id="88" name="Picture 87" descr="Volume-Controls-Volume-up-icon.png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813" y="3918055"/>
            <a:ext cx="290627" cy="290627"/>
          </a:xfrm>
          <a:prstGeom prst="rect">
            <a:avLst/>
          </a:prstGeom>
        </p:spPr>
      </p:pic>
      <p:pic>
        <p:nvPicPr>
          <p:cNvPr id="91" name="Picture 90" descr="MIC-3-1 (dragged).tiff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37" y="3821454"/>
            <a:ext cx="372528" cy="37252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478522" y="3539442"/>
            <a:ext cx="2433912" cy="1607024"/>
            <a:chOff x="3478522" y="3491062"/>
            <a:chExt cx="2433912" cy="1607024"/>
          </a:xfrm>
        </p:grpSpPr>
        <p:pic>
          <p:nvPicPr>
            <p:cNvPr id="46" name="Picture 45" descr="display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5411" y="4082590"/>
              <a:ext cx="389781" cy="389781"/>
            </a:xfrm>
            <a:prstGeom prst="rect">
              <a:avLst/>
            </a:prstGeom>
          </p:spPr>
        </p:pic>
        <p:pic>
          <p:nvPicPr>
            <p:cNvPr id="47" name="Picture 46" descr="camera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1112" y="3608465"/>
              <a:ext cx="304898" cy="304898"/>
            </a:xfrm>
            <a:prstGeom prst="rect">
              <a:avLst/>
            </a:prstGeom>
          </p:spPr>
        </p:pic>
        <p:pic>
          <p:nvPicPr>
            <p:cNvPr id="48" name="Picture 47" descr="icon-set-tablets-and-gadgets-with-touch-screen-vector.jpg"/>
            <p:cNvPicPr>
              <a:picLocks noChangeAspect="1"/>
            </p:cNvPicPr>
            <p:nvPr/>
          </p:nvPicPr>
          <p:blipFill rotWithShape="1">
            <a:blip r:embed="rId25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795" b="29773" l="395" r="33158">
                          <a14:foregroundMark x1="4474" y1="15114" x2="4474" y2="151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831" b="68470"/>
            <a:stretch/>
          </p:blipFill>
          <p:spPr>
            <a:xfrm>
              <a:off x="5410662" y="4035347"/>
              <a:ext cx="501772" cy="536123"/>
            </a:xfrm>
            <a:prstGeom prst="rect">
              <a:avLst/>
            </a:prstGeom>
          </p:spPr>
        </p:pic>
        <p:pic>
          <p:nvPicPr>
            <p:cNvPr id="49" name="Picture 48" descr="control-panel-2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9480" y="4087732"/>
              <a:ext cx="386978" cy="386978"/>
            </a:xfrm>
            <a:prstGeom prst="rect">
              <a:avLst/>
            </a:prstGeom>
          </p:spPr>
        </p:pic>
        <p:pic>
          <p:nvPicPr>
            <p:cNvPr id="50" name="Picture 49" descr="icon-gears1-268x179.pn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642" y="4109625"/>
              <a:ext cx="466778" cy="311766"/>
            </a:xfrm>
            <a:prstGeom prst="rect">
              <a:avLst/>
            </a:prstGeom>
          </p:spPr>
        </p:pic>
        <p:pic>
          <p:nvPicPr>
            <p:cNvPr id="51" name="Picture 50" descr="1202203-Clipart-Of-A-Computer-Processor-Chip-Icon-Royalty-Free-Vector-Illustration.jpg"/>
            <p:cNvPicPr>
              <a:picLocks noChangeAspect="1"/>
            </p:cNvPicPr>
            <p:nvPr/>
          </p:nvPicPr>
          <p:blipFill rotWithShape="1">
            <a:blip r:embed="rId30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0" b="90294" l="0" r="100000">
                          <a14:foregroundMark x1="45000" y1="81471" x2="45000" y2="81471"/>
                          <a14:foregroundMark x1="35333" y1="82059" x2="35333" y2="82059"/>
                          <a14:foregroundMark x1="26000" y1="81471" x2="26000" y2="81471"/>
                          <a14:foregroundMark x1="6333" y1="40000" x2="6333" y2="40000"/>
                          <a14:foregroundMark x1="5667" y1="30882" x2="5667" y2="30882"/>
                          <a14:foregroundMark x1="6333" y1="23235" x2="6333" y2="23235"/>
                          <a14:foregroundMark x1="26000" y1="5294" x2="26000" y2="5294"/>
                          <a14:foregroundMark x1="34667" y1="6765" x2="34667" y2="6765"/>
                          <a14:foregroundMark x1="45667" y1="6765" x2="45667" y2="6765"/>
                          <a14:foregroundMark x1="54333" y1="6765" x2="54333" y2="6765"/>
                          <a14:foregroundMark x1="93333" y1="39412" x2="93333" y2="39412"/>
                          <a14:foregroundMark x1="90667" y1="48235" x2="90667" y2="48235"/>
                          <a14:foregroundMark x1="54333" y1="82941" x2="54333" y2="82941"/>
                          <a14:foregroundMark x1="64667" y1="82353" x2="64667" y2="82353"/>
                          <a14:foregroundMark x1="74000" y1="82353" x2="74000" y2="82353"/>
                          <a14:foregroundMark x1="94333" y1="64118" x2="94333" y2="64118"/>
                          <a14:foregroundMark x1="93333" y1="56765" x2="93333" y2="56765"/>
                          <a14:foregroundMark x1="93667" y1="31471" x2="93667" y2="31471"/>
                          <a14:foregroundMark x1="92000" y1="22647" x2="92000" y2="22647"/>
                          <a14:foregroundMark x1="74000" y1="5882" x2="74000" y2="5882"/>
                          <a14:foregroundMark x1="62667" y1="5294" x2="62667" y2="5294"/>
                          <a14:foregroundMark x1="6333" y1="47647" x2="6333" y2="47647"/>
                          <a14:foregroundMark x1="6333" y1="57353" x2="6333" y2="57353"/>
                          <a14:foregroundMark x1="6333" y1="66176" x2="6333" y2="66176"/>
                          <a14:backgroundMark x1="85000" y1="75294" x2="85000" y2="75294"/>
                          <a14:backgroundMark x1="85000" y1="12941" x2="85000" y2="12941"/>
                          <a14:backgroundMark x1="12667" y1="60000" x2="12667" y2="6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784"/>
            <a:stretch/>
          </p:blipFill>
          <p:spPr>
            <a:xfrm>
              <a:off x="3970560" y="4638312"/>
              <a:ext cx="371104" cy="375227"/>
            </a:xfrm>
            <a:prstGeom prst="rect">
              <a:avLst/>
            </a:prstGeom>
          </p:spPr>
        </p:pic>
        <p:pic>
          <p:nvPicPr>
            <p:cNvPr id="52" name="Picture 51" descr="Flaticon_17819.png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110" y="3560085"/>
              <a:ext cx="375717" cy="375717"/>
            </a:xfrm>
            <a:prstGeom prst="rect">
              <a:avLst/>
            </a:prstGeom>
          </p:spPr>
        </p:pic>
        <p:pic>
          <p:nvPicPr>
            <p:cNvPr id="54" name="Picture 53" descr="Computer-Hardware-Keyboard-icon.png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194" y="4643677"/>
              <a:ext cx="319439" cy="319439"/>
            </a:xfrm>
            <a:prstGeom prst="rect">
              <a:avLst/>
            </a:prstGeom>
          </p:spPr>
        </p:pic>
        <p:pic>
          <p:nvPicPr>
            <p:cNvPr id="55" name="Picture 54" descr="6ArrowChip_v4a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361" y="3491062"/>
              <a:ext cx="650119" cy="520095"/>
            </a:xfrm>
            <a:prstGeom prst="rect">
              <a:avLst/>
            </a:prstGeom>
          </p:spPr>
        </p:pic>
        <p:pic>
          <p:nvPicPr>
            <p:cNvPr id="56" name="Picture 55" descr="Volume-Controls-Volume-up-icon.png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8289" y="3622736"/>
              <a:ext cx="290627" cy="290627"/>
            </a:xfrm>
            <a:prstGeom prst="rect">
              <a:avLst/>
            </a:prstGeom>
          </p:spPr>
        </p:pic>
        <p:pic>
          <p:nvPicPr>
            <p:cNvPr id="57" name="Picture 56" descr="MIC-3-1 (dragged).tiff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7672" y="4631582"/>
              <a:ext cx="372528" cy="372528"/>
            </a:xfrm>
            <a:prstGeom prst="rect">
              <a:avLst/>
            </a:prstGeom>
          </p:spPr>
        </p:pic>
        <p:pic>
          <p:nvPicPr>
            <p:cNvPr id="59" name="Picture 58" descr="lock-icon-614x460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243" y="4527333"/>
              <a:ext cx="761831" cy="570753"/>
            </a:xfrm>
            <a:prstGeom prst="rect">
              <a:avLst/>
            </a:prstGeom>
          </p:spPr>
        </p:pic>
        <p:pic>
          <p:nvPicPr>
            <p:cNvPr id="60" name="Picture 59" descr="compass-6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8522" y="3592154"/>
              <a:ext cx="343648" cy="343648"/>
            </a:xfrm>
            <a:prstGeom prst="rect">
              <a:avLst/>
            </a:prstGeom>
          </p:spPr>
        </p:pic>
        <p:pic>
          <p:nvPicPr>
            <p:cNvPr id="61" name="Picture 60" descr="location-alt-512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7671" y="4120993"/>
              <a:ext cx="332619" cy="332619"/>
            </a:xfrm>
            <a:prstGeom prst="rect">
              <a:avLst/>
            </a:prstGeom>
          </p:spPr>
        </p:pic>
        <p:pic>
          <p:nvPicPr>
            <p:cNvPr id="62" name="Picture 61" descr="It-Infrastructure-Wifi-icon.png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174" y="4658815"/>
              <a:ext cx="319690" cy="319690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3457956" y="2720618"/>
            <a:ext cx="2451345" cy="813085"/>
            <a:chOff x="3421671" y="2768998"/>
            <a:chExt cx="2451345" cy="813085"/>
          </a:xfrm>
        </p:grpSpPr>
        <p:pic>
          <p:nvPicPr>
            <p:cNvPr id="64" name="Picture 63" descr="Skype-Logo.png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1671" y="2824827"/>
              <a:ext cx="670789" cy="680536"/>
            </a:xfrm>
            <a:prstGeom prst="rect">
              <a:avLst/>
            </a:prstGeom>
          </p:spPr>
        </p:pic>
        <p:pic>
          <p:nvPicPr>
            <p:cNvPr id="65" name="Picture 64" descr="icon_256.png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2148" y="2818681"/>
              <a:ext cx="690425" cy="690425"/>
            </a:xfrm>
            <a:prstGeom prst="rect">
              <a:avLst/>
            </a:prstGeom>
          </p:spPr>
        </p:pic>
        <p:pic>
          <p:nvPicPr>
            <p:cNvPr id="66" name="Picture 65" descr="homekit-logo1.png"/>
            <p:cNvPicPr>
              <a:picLocks noChangeAspect="1"/>
            </p:cNvPicPr>
            <p:nvPr/>
          </p:nvPicPr>
          <p:blipFill rotWithShape="1"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0" b="74085" l="20813" r="80742">
                          <a14:foregroundMark x1="45455" y1="21268" x2="45455" y2="21268"/>
                          <a14:foregroundMark x1="51555" y1="22394" x2="51555" y2="22394"/>
                          <a14:foregroundMark x1="53828" y1="20986" x2="53828" y2="20986"/>
                          <a14:foregroundMark x1="45215" y1="28592" x2="45215" y2="28592"/>
                          <a14:foregroundMark x1="47727" y1="25070" x2="47727" y2="25070"/>
                          <a14:foregroundMark x1="50718" y1="26338" x2="50718" y2="26338"/>
                          <a14:foregroundMark x1="52990" y1="25352" x2="52990" y2="25352"/>
                          <a14:foregroundMark x1="49043" y1="29014" x2="49043" y2="29014"/>
                          <a14:foregroundMark x1="53469" y1="29296" x2="53469" y2="29296"/>
                          <a14:foregroundMark x1="52273" y1="41408" x2="52273" y2="41408"/>
                          <a14:foregroundMark x1="53828" y1="40282" x2="67105" y2="28310"/>
                          <a14:foregroundMark x1="65909" y1="25070" x2="50000" y2="11408"/>
                          <a14:foregroundMark x1="48684" y1="11127" x2="38876" y2="26056"/>
                          <a14:foregroundMark x1="39234" y1="17606" x2="39115" y2="34930"/>
                          <a14:foregroundMark x1="42225" y1="34648" x2="51794" y2="428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3" r="17833" b="21876"/>
            <a:stretch/>
          </p:blipFill>
          <p:spPr>
            <a:xfrm>
              <a:off x="5084625" y="2768998"/>
              <a:ext cx="788391" cy="813085"/>
            </a:xfrm>
            <a:prstGeom prst="rect">
              <a:avLst/>
            </a:prstGeom>
          </p:spPr>
        </p:pic>
      </p:grpSp>
      <p:sp>
        <p:nvSpPr>
          <p:cNvPr id="71" name="Rounded Rectangle 70"/>
          <p:cNvSpPr/>
          <p:nvPr/>
        </p:nvSpPr>
        <p:spPr>
          <a:xfrm>
            <a:off x="3421671" y="3527347"/>
            <a:ext cx="2557225" cy="1607024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5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Scenarios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42441"/>
            <a:ext cx="2895600" cy="24938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 dirty="0" smtClean="0"/>
          </a:p>
        </p:txBody>
      </p:sp>
      <p:pic>
        <p:nvPicPr>
          <p:cNvPr id="4" name="Picture 3" descr="skype-speech-transla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22" y="1362001"/>
            <a:ext cx="2741558" cy="1776936"/>
          </a:xfrm>
          <a:prstGeom prst="rect">
            <a:avLst/>
          </a:prstGeom>
        </p:spPr>
      </p:pic>
      <p:pic>
        <p:nvPicPr>
          <p:cNvPr id="8" name="Picture 7" descr="juegos-en-tu-ipad-grati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240" y1="56801" x2="10240" y2="56801"/>
                        <a14:foregroundMark x1="5520" y1="41667" x2="6000" y2="59004"/>
                        <a14:foregroundMark x1="11760" y1="29598" x2="9520" y2="67050"/>
                        <a14:foregroundMark x1="77040" y1="94636" x2="93200" y2="73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32" y="3707232"/>
            <a:ext cx="1926338" cy="16088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3970" y="3052702"/>
            <a:ext cx="2475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Video Chat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45415" y="5384759"/>
            <a:ext cx="1809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Mobile Gaming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4</a:t>
            </a:fld>
            <a:endParaRPr lang="en-US" dirty="0"/>
          </a:p>
        </p:txBody>
      </p:sp>
      <p:pic>
        <p:nvPicPr>
          <p:cNvPr id="9" name="Picture 8" descr="domotica_estesa_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80" y="2044568"/>
            <a:ext cx="4808470" cy="30210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59049" y="5175903"/>
            <a:ext cx="5207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Smart home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891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need VC?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42441"/>
            <a:ext cx="2895600" cy="24938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 dirty="0" smtClean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83700" y="1586753"/>
            <a:ext cx="5436100" cy="4571999"/>
          </a:xfrm>
        </p:spPr>
        <p:txBody>
          <a:bodyPr>
            <a:normAutofit/>
          </a:bodyPr>
          <a:lstStyle/>
          <a:p>
            <a:r>
              <a:rPr lang="en-US" dirty="0" smtClean="0"/>
              <a:t>Simultaneous/sequential </a:t>
            </a:r>
            <a:r>
              <a:rPr lang="en-US" dirty="0" smtClean="0"/>
              <a:t>use</a:t>
            </a:r>
          </a:p>
          <a:p>
            <a:r>
              <a:rPr lang="en-US" dirty="0" smtClean="0"/>
              <a:t>Transition = loss of application state</a:t>
            </a:r>
          </a:p>
          <a:p>
            <a:r>
              <a:rPr lang="en-US" dirty="0" smtClean="0"/>
              <a:t>How to handle</a:t>
            </a:r>
            <a:r>
              <a:rPr lang="en-US" dirty="0"/>
              <a:t> </a:t>
            </a:r>
            <a:r>
              <a:rPr lang="en-US" dirty="0" smtClean="0"/>
              <a:t>multi-system states?</a:t>
            </a:r>
          </a:p>
          <a:p>
            <a:r>
              <a:rPr lang="en-US" dirty="0"/>
              <a:t>Systems are increasingly:</a:t>
            </a:r>
          </a:p>
          <a:p>
            <a:pPr lvl="1"/>
            <a:r>
              <a:rPr lang="en-US" dirty="0"/>
              <a:t>Capable  —  </a:t>
            </a:r>
            <a:r>
              <a:rPr lang="en-US" i="1" dirty="0"/>
              <a:t>smart</a:t>
            </a:r>
            <a:endParaRPr lang="en-US" dirty="0"/>
          </a:p>
          <a:p>
            <a:pPr lvl="1"/>
            <a:r>
              <a:rPr lang="en-US" dirty="0"/>
              <a:t>Varied in form factor and I/O</a:t>
            </a:r>
          </a:p>
          <a:p>
            <a:pPr lvl="1"/>
            <a:r>
              <a:rPr lang="en-US" b="1" dirty="0"/>
              <a:t>Based on a </a:t>
            </a:r>
            <a:r>
              <a:rPr lang="en-US" b="1" u="sng" dirty="0"/>
              <a:t>Unix-like OS</a:t>
            </a:r>
            <a:endParaRPr lang="en-US" b="1" dirty="0"/>
          </a:p>
          <a:p>
            <a:endParaRPr lang="en-US" dirty="0"/>
          </a:p>
        </p:txBody>
      </p:sp>
      <p:pic>
        <p:nvPicPr>
          <p:cNvPr id="12" name="Picture 11" descr="All-Devices-1676-925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40" b="91789" l="2750" r="96938">
                        <a14:foregroundMark x1="44906" y1="83069" x2="44906" y2="83069"/>
                        <a14:foregroundMark x1="37031" y1="83918" x2="37031" y2="83918"/>
                        <a14:foregroundMark x1="6938" y1="83069" x2="6938" y2="83069"/>
                        <a14:foregroundMark x1="9906" y1="76670" x2="9906" y2="76670"/>
                        <a14:foregroundMark x1="45000" y1="77350" x2="45000" y2="77350"/>
                        <a14:foregroundMark x1="43719" y1="63080" x2="43719" y2="63080"/>
                        <a14:foregroundMark x1="47500" y1="83409" x2="47500" y2="83409"/>
                        <a14:foregroundMark x1="60188" y1="74519" x2="60188" y2="74519"/>
                        <a14:foregroundMark x1="49563" y1="88562" x2="49563" y2="88562"/>
                        <a14:backgroundMark x1="48344" y1="78539" x2="48344" y2="78539"/>
                        <a14:backgroundMark x1="46938" y1="77690" x2="46938" y2="77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404" y="1330974"/>
            <a:ext cx="3111260" cy="1717026"/>
          </a:xfrm>
          <a:prstGeom prst="rect">
            <a:avLst/>
          </a:prstGeom>
        </p:spPr>
      </p:pic>
      <p:pic>
        <p:nvPicPr>
          <p:cNvPr id="13" name="Picture 12" descr="Aha-Soft-Free-Google-Glass-Google-Glass-1 (dragged)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71" y="1381632"/>
            <a:ext cx="523806" cy="523806"/>
          </a:xfrm>
          <a:prstGeom prst="rect">
            <a:avLst/>
          </a:prstGeom>
        </p:spPr>
      </p:pic>
      <p:pic>
        <p:nvPicPr>
          <p:cNvPr id="14" name="Picture 13" descr="Gear_White_Angle_Large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766" y="1486467"/>
            <a:ext cx="464264" cy="464264"/>
          </a:xfrm>
          <a:prstGeom prst="rect">
            <a:avLst/>
          </a:prstGeom>
        </p:spPr>
      </p:pic>
      <p:pic>
        <p:nvPicPr>
          <p:cNvPr id="15" name="Picture 14" descr="RF858_Right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1" b="97518" l="0" r="93621">
                        <a14:foregroundMark x1="13649" y1="49122" x2="13649" y2="49122"/>
                        <a14:foregroundMark x1="12148" y1="30357" x2="12148" y2="42827"/>
                        <a14:foregroundMark x1="10976" y1="57778" x2="10976" y2="53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17" y="2942020"/>
            <a:ext cx="1409818" cy="2184098"/>
          </a:xfrm>
          <a:prstGeom prst="rect">
            <a:avLst/>
          </a:prstGeom>
        </p:spPr>
      </p:pic>
      <p:pic>
        <p:nvPicPr>
          <p:cNvPr id="16" name="Picture 15" descr="Smart-Washer-and-Dryer-from-LG-with-Connected-Tub-Designs-Operated-Easily-with-Touch-Screen-on-Top-Part-of-It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0" b="98657" l="1333" r="98250">
                        <a14:foregroundMark x1="16417" y1="18492" x2="35333" y2="18079"/>
                        <a14:foregroundMark x1="59667" y1="18595" x2="59667" y2="18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819" y="4682432"/>
            <a:ext cx="1478038" cy="1192285"/>
          </a:xfrm>
          <a:prstGeom prst="rect">
            <a:avLst/>
          </a:prstGeom>
        </p:spPr>
      </p:pic>
      <p:pic>
        <p:nvPicPr>
          <p:cNvPr id="17" name="Picture 16" descr="nestlearningthermostatt100577-1.jp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8690" y1="18418" x2="48690" y2="18418"/>
                        <a14:foregroundMark x1="30714" y1="11990" x2="30714" y2="11990"/>
                        <a14:foregroundMark x1="23333" y1="15408" x2="17024" y2="21837"/>
                        <a14:foregroundMark x1="8810" y1="30102" x2="8810" y2="30102"/>
                        <a14:foregroundMark x1="3750" y1="41224" x2="3750" y2="41224"/>
                        <a14:foregroundMark x1="5357" y1="35204" x2="5357" y2="35204"/>
                        <a14:foregroundMark x1="11845" y1="25561" x2="11845" y2="25561"/>
                        <a14:foregroundMark x1="14702" y1="22602" x2="4940" y2="3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603" y="5170072"/>
            <a:ext cx="402148" cy="469173"/>
          </a:xfrm>
          <a:prstGeom prst="rect">
            <a:avLst/>
          </a:prstGeom>
        </p:spPr>
      </p:pic>
      <p:pic>
        <p:nvPicPr>
          <p:cNvPr id="18" name="Picture 17" descr="Discovery iQ 48-inch Dual-Fuel Range_Sideview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25" y="3072190"/>
            <a:ext cx="1508132" cy="13801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71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OS-level VC Approach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8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 I/O Sharing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1586753"/>
            <a:ext cx="7691719" cy="2172447"/>
          </a:xfrm>
        </p:spPr>
        <p:txBody>
          <a:bodyPr/>
          <a:lstStyle/>
          <a:p>
            <a:r>
              <a:rPr lang="en-US" b="1" dirty="0" smtClean="0"/>
              <a:t>Rio: System Support for Remote I/O</a:t>
            </a:r>
          </a:p>
          <a:p>
            <a:pPr lvl="1">
              <a:buClr>
                <a:srgbClr val="1DA600"/>
              </a:buClr>
              <a:buFont typeface="Wingdings" charset="2"/>
              <a:buChar char=""/>
            </a:pPr>
            <a:r>
              <a:rPr lang="en-US" dirty="0" smtClean="0"/>
              <a:t>Access </a:t>
            </a:r>
            <a:r>
              <a:rPr lang="en-US" dirty="0"/>
              <a:t>I</a:t>
            </a:r>
            <a:r>
              <a:rPr lang="en-US" dirty="0" smtClean="0"/>
              <a:t>/O on remote mobile system as if it were local</a:t>
            </a:r>
          </a:p>
          <a:p>
            <a:pPr lvl="1">
              <a:buClr>
                <a:srgbClr val="1DA600"/>
              </a:buClr>
              <a:buFont typeface="Wingdings" charset="2"/>
              <a:buChar char=""/>
            </a:pPr>
            <a:r>
              <a:rPr lang="en-US" dirty="0" smtClean="0"/>
              <a:t>Generic, widely-</a:t>
            </a:r>
            <a:r>
              <a:rPr lang="en-US" dirty="0" smtClean="0"/>
              <a:t>compatible interface: </a:t>
            </a:r>
            <a:r>
              <a:rPr lang="en-US" i="1" dirty="0" smtClean="0"/>
              <a:t>device </a:t>
            </a:r>
            <a:r>
              <a:rPr lang="en-US" i="1" dirty="0" smtClean="0"/>
              <a:t>file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42441"/>
            <a:ext cx="2895600" cy="24938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 descr="smartphone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25" y="3554254"/>
            <a:ext cx="917698" cy="917698"/>
          </a:xfrm>
          <a:prstGeom prst="rect">
            <a:avLst/>
          </a:prstGeom>
        </p:spPr>
      </p:pic>
      <p:pic>
        <p:nvPicPr>
          <p:cNvPr id="15" name="Picture 14" descr="MIC-3-1 (dragged)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45" y="3249758"/>
            <a:ext cx="372528" cy="372528"/>
          </a:xfrm>
          <a:prstGeom prst="rect">
            <a:avLst/>
          </a:prstGeom>
        </p:spPr>
      </p:pic>
      <p:pic>
        <p:nvPicPr>
          <p:cNvPr id="16" name="Picture 15" descr="6ArrowChip_v4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85" y="3622286"/>
            <a:ext cx="650119" cy="520095"/>
          </a:xfrm>
          <a:prstGeom prst="rect">
            <a:avLst/>
          </a:prstGeom>
        </p:spPr>
      </p:pic>
      <p:pic>
        <p:nvPicPr>
          <p:cNvPr id="17" name="Picture 16" descr="camer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85" y="4425028"/>
            <a:ext cx="304898" cy="304898"/>
          </a:xfrm>
          <a:prstGeom prst="rect">
            <a:avLst/>
          </a:prstGeom>
        </p:spPr>
      </p:pic>
      <p:pic>
        <p:nvPicPr>
          <p:cNvPr id="18" name="Picture 17" descr="Volume-Controls-Volume-up-ico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56" y="4125055"/>
            <a:ext cx="290627" cy="290627"/>
          </a:xfrm>
          <a:prstGeom prst="rect">
            <a:avLst/>
          </a:prstGeom>
        </p:spPr>
      </p:pic>
      <p:pic>
        <p:nvPicPr>
          <p:cNvPr id="19" name="Picture 18" descr="android-tablet-creating-new-tick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05" y="3243701"/>
            <a:ext cx="2144638" cy="144548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066540" y="3378200"/>
            <a:ext cx="1879600" cy="1093752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camera-app-icon.p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3" t="25750" r="32937" b="28394"/>
          <a:stretch/>
        </p:blipFill>
        <p:spPr>
          <a:xfrm>
            <a:off x="5061218" y="3554254"/>
            <a:ext cx="803642" cy="791466"/>
          </a:xfrm>
          <a:prstGeom prst="rect">
            <a:avLst/>
          </a:prstGeom>
        </p:spPr>
      </p:pic>
      <p:pic>
        <p:nvPicPr>
          <p:cNvPr id="23" name="Picture 22" descr="icon_256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13" y="3554254"/>
            <a:ext cx="791466" cy="791466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endCxn id="23" idx="1"/>
          </p:cNvCxnSpPr>
          <p:nvPr/>
        </p:nvCxnSpPr>
        <p:spPr>
          <a:xfrm>
            <a:off x="2480383" y="3886200"/>
            <a:ext cx="1665330" cy="6378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2531183" y="4125055"/>
            <a:ext cx="1614530" cy="14954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540133" y="4241800"/>
            <a:ext cx="2565267" cy="357208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/>
          <p:cNvSpPr txBox="1">
            <a:spLocks/>
          </p:cNvSpPr>
          <p:nvPr/>
        </p:nvSpPr>
        <p:spPr>
          <a:xfrm>
            <a:off x="726141" y="4965700"/>
            <a:ext cx="7691719" cy="1234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400"/>
              </a:spcBef>
              <a:buSzPct val="90000"/>
              <a:buFont typeface="Wingdings" pitchFamily="2" charset="2"/>
              <a:buChar char="v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3650" indent="-349250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6550" algn="l" defTabSz="914400" rtl="0" eaLnBrk="1" latinLnBrk="0" hangingPunct="1">
              <a:spcBef>
                <a:spcPts val="12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46275" indent="-346075" algn="l" defTabSz="914400" rtl="0" eaLnBrk="1" latinLnBrk="0" hangingPunct="1">
              <a:spcBef>
                <a:spcPts val="1200"/>
              </a:spcBef>
              <a:buSzPct val="90000"/>
              <a:buFont typeface="Wingdings" pitchFamily="2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v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v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Learn more at </a:t>
            </a:r>
            <a:r>
              <a:rPr lang="en-US" dirty="0" err="1"/>
              <a:t>Ardalan’s</a:t>
            </a:r>
            <a:r>
              <a:rPr lang="en-US" dirty="0"/>
              <a:t> talk</a:t>
            </a:r>
          </a:p>
          <a:p>
            <a:pPr lvl="1"/>
            <a:r>
              <a:rPr lang="en-US" dirty="0"/>
              <a:t>Thursday morning bright &amp; early!  </a:t>
            </a:r>
            <a:r>
              <a:rPr lang="en-US" i="1" dirty="0"/>
              <a:t>Session </a:t>
            </a:r>
            <a:r>
              <a:rPr lang="en-US" i="1" dirty="0" smtClean="0"/>
              <a:t>7,  9</a:t>
            </a:r>
            <a:r>
              <a:rPr lang="en-US" i="1" dirty="0" smtClean="0">
                <a:sym typeface="Wingdings"/>
              </a:rPr>
              <a:t>:00am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29885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141" y="35574"/>
            <a:ext cx="7691719" cy="1143000"/>
          </a:xfrm>
        </p:spPr>
        <p:txBody>
          <a:bodyPr/>
          <a:lstStyle/>
          <a:p>
            <a:r>
              <a:rPr lang="en-US" dirty="0" smtClean="0"/>
              <a:t>2)  Application Mobility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141" y="1383554"/>
            <a:ext cx="7691719" cy="2324438"/>
          </a:xfrm>
        </p:spPr>
        <p:txBody>
          <a:bodyPr/>
          <a:lstStyle/>
          <a:p>
            <a:r>
              <a:rPr lang="en-US" i="1" dirty="0" smtClean="0"/>
              <a:t>Migrate </a:t>
            </a:r>
            <a:r>
              <a:rPr lang="en-US" dirty="0" smtClean="0"/>
              <a:t>/</a:t>
            </a:r>
            <a:r>
              <a:rPr lang="en-US" i="1" dirty="0" smtClean="0"/>
              <a:t>spread </a:t>
            </a:r>
            <a:r>
              <a:rPr lang="en-US" dirty="0" smtClean="0"/>
              <a:t>application components across systems</a:t>
            </a:r>
          </a:p>
          <a:p>
            <a:r>
              <a:rPr lang="en-US" dirty="0" smtClean="0"/>
              <a:t>Significant systems challenges</a:t>
            </a:r>
          </a:p>
          <a:p>
            <a:pPr lvl="1"/>
            <a:r>
              <a:rPr lang="en-US" dirty="0" smtClean="0"/>
              <a:t>Synchronization of underlying memory (DSM)</a:t>
            </a:r>
          </a:p>
          <a:p>
            <a:pPr lvl="1"/>
            <a:r>
              <a:rPr lang="en-US" dirty="0" smtClean="0"/>
              <a:t>Capture &amp; representation of I/O states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 descr="virtualcompute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b="60162"/>
          <a:stretch/>
        </p:blipFill>
        <p:spPr>
          <a:xfrm>
            <a:off x="2142406" y="3845674"/>
            <a:ext cx="5441308" cy="1101278"/>
          </a:xfrm>
          <a:prstGeom prst="rect">
            <a:avLst/>
          </a:prstGeom>
        </p:spPr>
      </p:pic>
      <p:pic>
        <p:nvPicPr>
          <p:cNvPr id="137" name="Picture 136" descr="virtualcompute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9" t="43338"/>
          <a:stretch/>
        </p:blipFill>
        <p:spPr>
          <a:xfrm>
            <a:off x="2249041" y="4925337"/>
            <a:ext cx="5322576" cy="1566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0172" y="5516454"/>
            <a:ext cx="882167" cy="307777"/>
          </a:xfrm>
          <a:prstGeom prst="rect">
            <a:avLst/>
          </a:prstGeom>
          <a:solidFill>
            <a:srgbClr val="2FF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Kernel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30223" y="5497064"/>
            <a:ext cx="882167" cy="307777"/>
          </a:xfrm>
          <a:prstGeom prst="rect">
            <a:avLst/>
          </a:prstGeom>
          <a:solidFill>
            <a:srgbClr val="2FF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Kernel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0888" y="5497064"/>
            <a:ext cx="882167" cy="307777"/>
          </a:xfrm>
          <a:prstGeom prst="rect">
            <a:avLst/>
          </a:prstGeom>
          <a:solidFill>
            <a:srgbClr val="2FFD2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Kernel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633" y="4138533"/>
            <a:ext cx="1164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Application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0633" y="4995387"/>
            <a:ext cx="1164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Operating System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0633" y="6048472"/>
            <a:ext cx="1164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Hardware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769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Sharing of traditional computing resources  –  </a:t>
            </a:r>
            <a:r>
              <a:rPr lang="en-US" b="1" dirty="0"/>
              <a:t>solved</a:t>
            </a:r>
            <a:endParaRPr lang="en-US" dirty="0"/>
          </a:p>
          <a:p>
            <a:pPr lvl="1"/>
            <a:r>
              <a:rPr lang="en-US" dirty="0"/>
              <a:t>Processing, storage, network, etc.</a:t>
            </a:r>
          </a:p>
          <a:p>
            <a:r>
              <a:rPr lang="en-US" b="1" dirty="0" smtClean="0"/>
              <a:t>Middleware</a:t>
            </a:r>
            <a:r>
              <a:rPr lang="en-US" dirty="0" smtClean="0"/>
              <a:t> </a:t>
            </a:r>
            <a:r>
              <a:rPr lang="en-US" dirty="0"/>
              <a:t>– requires </a:t>
            </a:r>
            <a:r>
              <a:rPr lang="en-US" dirty="0" smtClean="0"/>
              <a:t>complex, per-system effort</a:t>
            </a:r>
            <a:endParaRPr lang="en-US" dirty="0"/>
          </a:p>
          <a:p>
            <a:pPr lvl="1"/>
            <a:r>
              <a:rPr lang="en-US" dirty="0" smtClean="0"/>
              <a:t>Poor feature support, </a:t>
            </a:r>
            <a:r>
              <a:rPr lang="en-US" dirty="0"/>
              <a:t>never widely adopted</a:t>
            </a:r>
          </a:p>
          <a:p>
            <a:r>
              <a:rPr lang="en-US" b="1" dirty="0"/>
              <a:t>VM Migration</a:t>
            </a:r>
            <a:r>
              <a:rPr lang="en-US" dirty="0"/>
              <a:t> – too heavyweight</a:t>
            </a:r>
          </a:p>
          <a:p>
            <a:pPr lvl="1"/>
            <a:r>
              <a:rPr lang="en-US" dirty="0"/>
              <a:t>Checkpoint/restore concepts are useful</a:t>
            </a:r>
          </a:p>
          <a:p>
            <a:r>
              <a:rPr lang="en-US" b="1" dirty="0"/>
              <a:t>Single system image</a:t>
            </a:r>
            <a:r>
              <a:rPr lang="en-US" dirty="0"/>
              <a:t> – lacks </a:t>
            </a:r>
            <a:r>
              <a:rPr lang="en-US" dirty="0" smtClean="0"/>
              <a:t>generic I</a:t>
            </a:r>
            <a:r>
              <a:rPr lang="en-US" dirty="0"/>
              <a:t>/O support</a:t>
            </a:r>
          </a:p>
          <a:p>
            <a:pPr lvl="1"/>
            <a:r>
              <a:rPr lang="en-US" dirty="0" err="1" smtClean="0"/>
              <a:t>vNUMA</a:t>
            </a:r>
            <a:r>
              <a:rPr lang="en-US" dirty="0" smtClean="0"/>
              <a:t>, </a:t>
            </a:r>
            <a:r>
              <a:rPr lang="en-US" dirty="0" err="1" smtClean="0"/>
              <a:t>OpenSSI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42441"/>
            <a:ext cx="2895600" cy="24938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Mobisys 2014 PhD Forum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03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Venture">
  <a:themeElements>
    <a:clrScheme name="Venture">
      <a:dk1>
        <a:sysClr val="windowText" lastClr="000000"/>
      </a:dk1>
      <a:lt1>
        <a:sysClr val="window" lastClr="FFFFFF"/>
      </a:lt1>
      <a:dk2>
        <a:srgbClr val="738450"/>
      </a:dk2>
      <a:lt2>
        <a:srgbClr val="E8E9D1"/>
      </a:lt2>
      <a:accent1>
        <a:srgbClr val="9EB060"/>
      </a:accent1>
      <a:accent2>
        <a:srgbClr val="D09A08"/>
      </a:accent2>
      <a:accent3>
        <a:srgbClr val="F2EC86"/>
      </a:accent3>
      <a:accent4>
        <a:srgbClr val="824F1C"/>
      </a:accent4>
      <a:accent5>
        <a:srgbClr val="511818"/>
      </a:accent5>
      <a:accent6>
        <a:srgbClr val="553876"/>
      </a:accent6>
      <a:hlink>
        <a:srgbClr val="929547"/>
      </a:hlink>
      <a:folHlink>
        <a:srgbClr val="56633C"/>
      </a:folHlink>
    </a:clrScheme>
    <a:fontScheme name="Venture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Ven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76200" dist="25400" dir="13500000">
              <a:srgbClr val="4B4B4B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shade val="10000"/>
                <a:alpha val="30000"/>
                <a:satMod val="60000"/>
              </a:schemeClr>
              <a:schemeClr val="phClr">
                <a:tint val="20000"/>
                <a:alpha val="5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30000"/>
                <a:alpha val="50000"/>
                <a:satMod val="150000"/>
              </a:schemeClr>
              <a:schemeClr val="phClr">
                <a:tint val="50000"/>
                <a:alpha val="1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Venture.thmx</Template>
  <TotalTime>14074</TotalTime>
  <Words>1067</Words>
  <Application>Microsoft Macintosh PowerPoint</Application>
  <PresentationFormat>On-screen Show (4:3)</PresentationFormat>
  <Paragraphs>193</Paragraphs>
  <Slides>15</Slides>
  <Notes>13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Venture</vt:lpstr>
      <vt:lpstr>Virtual Computer:   Multi-System Apps &amp; I/O</vt:lpstr>
      <vt:lpstr>Vision:  Virtual Computer </vt:lpstr>
      <vt:lpstr>Vision:  Virtual Computer </vt:lpstr>
      <vt:lpstr>Scenarios</vt:lpstr>
      <vt:lpstr>Why do we need VC?</vt:lpstr>
      <vt:lpstr>OS-level VC Approach</vt:lpstr>
      <vt:lpstr>1)  I/O Sharing</vt:lpstr>
      <vt:lpstr>2)  Application Mobility</vt:lpstr>
      <vt:lpstr>Prior Work</vt:lpstr>
      <vt:lpstr>VC Summary</vt:lpstr>
      <vt:lpstr>Notes (ignore this slide)</vt:lpstr>
      <vt:lpstr>What do we have?</vt:lpstr>
      <vt:lpstr>The time is now!</vt:lpstr>
      <vt:lpstr>Two-step approach</vt:lpstr>
      <vt:lpstr>Benefits of VC</vt:lpstr>
    </vt:vector>
  </TitlesOfParts>
  <Manager/>
  <Company>Rice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PhD Forum MobiSys 2014</dc:title>
  <dc:subject/>
  <dc:creator>Kevin Boos</dc:creator>
  <cp:keywords/>
  <dc:description/>
  <cp:lastModifiedBy>Kevin Boos</cp:lastModifiedBy>
  <cp:revision>522</cp:revision>
  <dcterms:created xsi:type="dcterms:W3CDTF">2013-09-30T21:05:10Z</dcterms:created>
  <dcterms:modified xsi:type="dcterms:W3CDTF">2014-06-16T19:27:42Z</dcterms:modified>
  <cp:category/>
</cp:coreProperties>
</file>